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9" r:id="rId4"/>
    <p:sldId id="258" r:id="rId5"/>
    <p:sldId id="260" r:id="rId6"/>
    <p:sldId id="283" r:id="rId7"/>
    <p:sldId id="263" r:id="rId8"/>
    <p:sldId id="264" r:id="rId9"/>
    <p:sldId id="265" r:id="rId10"/>
    <p:sldId id="284" r:id="rId11"/>
    <p:sldId id="286" r:id="rId12"/>
    <p:sldId id="285" r:id="rId13"/>
    <p:sldId id="267" r:id="rId14"/>
    <p:sldId id="292" r:id="rId15"/>
    <p:sldId id="269" r:id="rId16"/>
    <p:sldId id="273" r:id="rId17"/>
    <p:sldId id="275" r:id="rId18"/>
    <p:sldId id="287" r:id="rId19"/>
    <p:sldId id="288" r:id="rId20"/>
    <p:sldId id="289" r:id="rId21"/>
    <p:sldId id="291" r:id="rId22"/>
    <p:sldId id="290" r:id="rId23"/>
    <p:sldId id="294" r:id="rId24"/>
    <p:sldId id="276" r:id="rId25"/>
    <p:sldId id="277" r:id="rId26"/>
  </p:sldIdLst>
  <p:sldSz cx="9144000" cy="6858000" type="screen4x3"/>
  <p:notesSz cx="6757988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00CC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79B6"/>
    <a:srgbClr val="FF00FF"/>
    <a:srgbClr val="00CC00"/>
    <a:srgbClr val="CC0000"/>
    <a:srgbClr val="FFCC00"/>
    <a:srgbClr val="FFFF00"/>
    <a:srgbClr val="008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69" autoAdjust="0"/>
    <p:restoredTop sz="94660"/>
  </p:normalViewPr>
  <p:slideViewPr>
    <p:cSldViewPr snapToGrid="0">
      <p:cViewPr varScale="1">
        <p:scale>
          <a:sx n="94" d="100"/>
          <a:sy n="94" d="100"/>
        </p:scale>
        <p:origin x="96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8"/>
    </p:cViewPr>
  </p:sorterViewPr>
  <p:notesViewPr>
    <p:cSldViewPr snapToGrid="0">
      <p:cViewPr varScale="1">
        <p:scale>
          <a:sx n="58" d="100"/>
          <a:sy n="58" d="100"/>
        </p:scale>
        <p:origin x="-1770" y="-78"/>
      </p:cViewPr>
      <p:guideLst>
        <p:guide orient="horz" pos="3108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62" tIns="45231" rIns="90462" bIns="45231" numCol="1" anchor="t" anchorCtr="0" compatLnSpc="1">
            <a:prstTxWarp prst="textNoShape">
              <a:avLst/>
            </a:prstTxWarp>
          </a:bodyPr>
          <a:lstStyle>
            <a:lvl1pPr defTabSz="904875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62" tIns="45231" rIns="90462" bIns="45231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62" tIns="45231" rIns="90462" bIns="45231" numCol="1" anchor="b" anchorCtr="0" compatLnSpc="1">
            <a:prstTxWarp prst="textNoShape">
              <a:avLst/>
            </a:prstTxWarp>
          </a:bodyPr>
          <a:lstStyle>
            <a:lvl1pPr defTabSz="904875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62" tIns="45231" rIns="90462" bIns="45231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DDB073E-8C91-4B1D-8BB9-3F78549C0953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810100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462" tIns="45231" rIns="90462" bIns="45231" numCol="1" anchor="ctr" anchorCtr="0" compatLnSpc="1">
            <a:prstTxWarp prst="textNoShape">
              <a:avLst/>
            </a:prstTxWarp>
          </a:bodyPr>
          <a:lstStyle>
            <a:lvl1pPr defTabSz="904875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462" tIns="45231" rIns="90462" bIns="45231" numCol="1" anchor="ctr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686300"/>
            <a:ext cx="4957762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462" tIns="45231" rIns="90462" bIns="452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Faça clique para editar o estilo do título do modelo global</a:t>
            </a:r>
          </a:p>
          <a:p>
            <a:pPr lvl="1"/>
            <a:r>
              <a:rPr lang="en-US" noProof="0" smtClean="0"/>
              <a:t>Segundo nível</a:t>
            </a:r>
          </a:p>
          <a:p>
            <a:pPr lvl="2"/>
            <a:r>
              <a:rPr lang="en-US" noProof="0" smtClean="0"/>
              <a:t>Terceiro nível</a:t>
            </a:r>
          </a:p>
          <a:p>
            <a:pPr lvl="3"/>
            <a:r>
              <a:rPr lang="en-US" noProof="0" smtClean="0"/>
              <a:t>Quarto nível</a:t>
            </a:r>
          </a:p>
          <a:p>
            <a:pPr lvl="4"/>
            <a:r>
              <a:rPr lang="en-US" noProof="0" smtClean="0"/>
              <a:t>Quinto nível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462" tIns="45231" rIns="90462" bIns="45231" numCol="1" anchor="b" anchorCtr="0" compatLnSpc="1">
            <a:prstTxWarp prst="textNoShape">
              <a:avLst/>
            </a:prstTxWarp>
          </a:bodyPr>
          <a:lstStyle>
            <a:lvl1pPr defTabSz="904875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462" tIns="45231" rIns="90462" bIns="45231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4AC172C-0286-4A60-A576-5DDBC1F561B0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473627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AC172C-0286-4A60-A576-5DDBC1F561B0}" type="slidenum">
              <a:rPr lang="en-US" altLang="pt-PT" smtClean="0"/>
              <a:pPr>
                <a:defRPr/>
              </a:pPr>
              <a:t>8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5381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268288" indent="-268288">
              <a:defRPr sz="180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4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274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 sz="2400">
                <a:solidFill>
                  <a:srgbClr val="002060"/>
                </a:solidFill>
              </a:defRPr>
            </a:lvl2pPr>
            <a:lvl3pPr>
              <a:defRPr sz="2000">
                <a:solidFill>
                  <a:srgbClr val="002060"/>
                </a:solidFill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 sz="2400">
                <a:solidFill>
                  <a:srgbClr val="002060"/>
                </a:solidFill>
              </a:defRPr>
            </a:lvl2pPr>
            <a:lvl3pPr>
              <a:defRPr sz="2000">
                <a:solidFill>
                  <a:srgbClr val="002060"/>
                </a:solidFill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7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1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6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94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985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7292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5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51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70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7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2.png"/><Relationship Id="rId10" Type="http://schemas.openxmlformats.org/officeDocument/2006/relationships/image" Target="../media/image19.png"/><Relationship Id="rId4" Type="http://schemas.openxmlformats.org/officeDocument/2006/relationships/image" Target="../media/image9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9.wmf"/><Relationship Id="rId3" Type="http://schemas.openxmlformats.org/officeDocument/2006/relationships/oleObject" Target="../embeddings/oleObject4.bin"/><Relationship Id="rId7" Type="http://schemas.openxmlformats.org/officeDocument/2006/relationships/image" Target="../media/image29.png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11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5.wmf"/><Relationship Id="rId9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3.bin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40.png"/><Relationship Id="rId4" Type="http://schemas.openxmlformats.org/officeDocument/2006/relationships/image" Target="../media/image26.wmf"/><Relationship Id="rId9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31.png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1.w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3" Type="http://schemas.openxmlformats.org/officeDocument/2006/relationships/image" Target="../media/image34.png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11" Type="http://schemas.openxmlformats.org/officeDocument/2006/relationships/oleObject" Target="../embeddings/oleObject20.bin"/><Relationship Id="rId15" Type="http://schemas.openxmlformats.org/officeDocument/2006/relationships/image" Target="../media/image38.png"/><Relationship Id="rId10" Type="http://schemas.openxmlformats.org/officeDocument/2006/relationships/image" Target="../media/image47.png"/><Relationship Id="rId9" Type="http://schemas.openxmlformats.org/officeDocument/2006/relationships/image" Target="../media/image46.png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21.bin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0.wmf"/><Relationship Id="rId9" Type="http://schemas.openxmlformats.org/officeDocument/2006/relationships/image" Target="../media/image4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0.png"/><Relationship Id="rId5" Type="http://schemas.openxmlformats.org/officeDocument/2006/relationships/image" Target="../media/image450.png"/><Relationship Id="rId4" Type="http://schemas.openxmlformats.org/officeDocument/2006/relationships/image" Target="../media/image4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7.png"/><Relationship Id="rId7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0.png"/><Relationship Id="rId4" Type="http://schemas.openxmlformats.org/officeDocument/2006/relationships/image" Target="../media/image71.png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4885"/>
            <a:ext cx="7772400" cy="1974576"/>
          </a:xfrm>
        </p:spPr>
        <p:txBody>
          <a:bodyPr/>
          <a:lstStyle/>
          <a:p>
            <a:r>
              <a:rPr lang="en-US" altLang="en-US" dirty="0" smtClean="0"/>
              <a:t>Random Signals</a:t>
            </a:r>
            <a:br>
              <a:rPr lang="en-US" altLang="en-US" dirty="0" smtClean="0"/>
            </a:br>
            <a:r>
              <a:rPr lang="en-US" altLang="en-US" sz="1600" dirty="0"/>
              <a:t/>
            </a:r>
            <a:br>
              <a:rPr lang="en-US" altLang="en-US" sz="1600" dirty="0"/>
            </a:br>
            <a:r>
              <a:rPr lang="en-US" altLang="en-US" sz="2800" dirty="0" smtClean="0"/>
              <a:t>Basic concepts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07943" y="3379301"/>
            <a:ext cx="7928113" cy="269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2800" dirty="0" smtClean="0"/>
              <a:t>Bibliography</a:t>
            </a:r>
            <a:endParaRPr lang="en-US" altLang="en-US" sz="2800" kern="0" dirty="0" smtClean="0"/>
          </a:p>
          <a:p>
            <a:pPr algn="l"/>
            <a:endParaRPr lang="en-US" altLang="en-US" sz="1200" kern="0" dirty="0" smtClean="0"/>
          </a:p>
          <a:p>
            <a:pPr algn="l"/>
            <a:r>
              <a:rPr lang="en-US" altLang="en-US" sz="2000" kern="0" dirty="0" smtClean="0"/>
              <a:t>Oppenheim’s book, Appendix A.</a:t>
            </a:r>
          </a:p>
          <a:p>
            <a:pPr algn="l"/>
            <a:endParaRPr lang="en-US" altLang="en-US" sz="900" kern="0" dirty="0" smtClean="0"/>
          </a:p>
          <a:p>
            <a:pPr marL="265113" indent="-265113" algn="l">
              <a:buFont typeface="Arial" panose="020B0604020202020204" pitchFamily="34" charset="0"/>
              <a:buChar char="•"/>
            </a:pPr>
            <a:r>
              <a:rPr lang="en-US" altLang="en-US" sz="2000" kern="0" dirty="0" smtClean="0"/>
              <a:t>Except A.5.</a:t>
            </a:r>
          </a:p>
          <a:p>
            <a:pPr marL="265113" indent="-265113" algn="l">
              <a:buFont typeface="Arial" panose="020B0604020202020204" pitchFamily="34" charset="0"/>
              <a:buChar char="•"/>
            </a:pPr>
            <a:endParaRPr lang="en-US" altLang="en-US" sz="900" kern="0" dirty="0"/>
          </a:p>
          <a:p>
            <a:pPr marL="265113" indent="-265113" algn="l">
              <a:buFont typeface="Arial" panose="020B0604020202020204" pitchFamily="34" charset="0"/>
              <a:buChar char="•"/>
            </a:pPr>
            <a:r>
              <a:rPr lang="en-US" altLang="en-US" sz="2000" kern="0" dirty="0" smtClean="0"/>
              <a:t>We </a:t>
            </a:r>
            <a:r>
              <a:rPr lang="en-US" altLang="en-US" sz="2000" kern="0" dirty="0" smtClean="0"/>
              <a:t>study a few things that are not in the book.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57200" y="3606800"/>
            <a:ext cx="8219440" cy="2235200"/>
          </a:xfrm>
          <a:prstGeom prst="rect">
            <a:avLst/>
          </a:prstGeom>
          <a:noFill/>
          <a:ln w="9525" cap="flat" cmpd="sng" algn="ctr">
            <a:solidFill>
              <a:srgbClr val="6679B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rgbClr val="00CC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Motivation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1039813" y="1709738"/>
            <a:ext cx="72891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Most signals that we process can be considered to be random.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1025525" y="2333625"/>
            <a:ext cx="7556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Examples: speech, audio, video, digital communication signals, medical, biological and economic signals.</a:t>
            </a:r>
            <a:endParaRPr lang="en-US" altLang="en-US" dirty="0">
              <a:solidFill>
                <a:srgbClr val="002060"/>
              </a:solidFill>
            </a:endParaRPr>
          </a:p>
        </p:txBody>
      </p:sp>
      <p:pic>
        <p:nvPicPr>
          <p:cNvPr id="512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690" y="3906520"/>
            <a:ext cx="48260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6933740" y="5710238"/>
            <a:ext cx="755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2060"/>
                </a:solidFill>
              </a:rPr>
              <a:t>speech</a:t>
            </a:r>
            <a:endParaRPr lang="en-US" altLang="en-US" sz="1400" dirty="0">
              <a:solidFill>
                <a:srgbClr val="002060"/>
              </a:solidFill>
            </a:endParaRPr>
          </a:p>
        </p:txBody>
      </p:sp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301" y="3496703"/>
            <a:ext cx="3543300" cy="1274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1774457" y="4771314"/>
            <a:ext cx="16369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2060"/>
                </a:solidFill>
              </a:rPr>
              <a:t>Electrocardiogram</a:t>
            </a:r>
            <a:endParaRPr lang="en-US" altLang="en-US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5074" y="3158871"/>
            <a:ext cx="4738688" cy="763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2175"/>
            <a:ext cx="7772400" cy="8382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2060"/>
                </a:solidFill>
              </a:rPr>
              <a:t>Is this a random signal?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1" name="Text Box 10"/>
              <p:cNvSpPr txBox="1">
                <a:spLocks noChangeArrowheads="1"/>
              </p:cNvSpPr>
              <p:nvPr/>
            </p:nvSpPr>
            <p:spPr bwMode="auto">
              <a:xfrm>
                <a:off x="1450249" y="2457449"/>
                <a:ext cx="292657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en-US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alt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151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0249" y="2457449"/>
                <a:ext cx="2926570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1818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4" name="Text Box 12"/>
              <p:cNvSpPr txBox="1">
                <a:spLocks noChangeArrowheads="1"/>
              </p:cNvSpPr>
              <p:nvPr/>
            </p:nvSpPr>
            <p:spPr bwMode="auto">
              <a:xfrm>
                <a:off x="1590675" y="4786450"/>
                <a:ext cx="451995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Yes, if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altLang="en-US" dirty="0">
                    <a:solidFill>
                      <a:srgbClr val="00206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US" altLang="en-US" dirty="0">
                    <a:solidFill>
                      <a:srgbClr val="002060"/>
                    </a:solidFill>
                  </a:rPr>
                  <a:t> are random variables!</a:t>
                </a:r>
              </a:p>
            </p:txBody>
          </p:sp>
        </mc:Choice>
        <mc:Fallback xmlns="">
          <p:sp>
            <p:nvSpPr>
              <p:cNvPr id="4104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0675" y="4786450"/>
                <a:ext cx="4519955" cy="400110"/>
              </a:xfrm>
              <a:prstGeom prst="rect">
                <a:avLst/>
              </a:prstGeom>
              <a:blipFill rotWithShape="0">
                <a:blip r:embed="rId4"/>
                <a:stretch>
                  <a:fillRect l="-1484" t="-6061" r="-1215" b="-2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17550" y="540545"/>
            <a:ext cx="7772400" cy="838200"/>
          </a:xfrm>
        </p:spPr>
        <p:txBody>
          <a:bodyPr/>
          <a:lstStyle/>
          <a:p>
            <a:r>
              <a:rPr lang="en-US" altLang="en-US" dirty="0" smtClean="0"/>
              <a:t>Mathematical models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1127125" y="1738313"/>
            <a:ext cx="7362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dirty="0" smtClean="0">
                <a:solidFill>
                  <a:srgbClr val="002060"/>
                </a:solidFill>
              </a:rPr>
              <a:t>All signals that we process have finite length. However, it is often useful to consider them as being of infinite length.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157288" y="3871913"/>
            <a:ext cx="1906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random signals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 flipV="1">
            <a:off x="3106738" y="3468688"/>
            <a:ext cx="668337" cy="581025"/>
          </a:xfrm>
          <a:prstGeom prst="line">
            <a:avLst/>
          </a:prstGeom>
          <a:noFill/>
          <a:ln w="9525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174" name="Line 7"/>
          <p:cNvSpPr>
            <a:spLocks noChangeShapeType="1"/>
          </p:cNvSpPr>
          <p:nvPr/>
        </p:nvSpPr>
        <p:spPr bwMode="auto">
          <a:xfrm>
            <a:off x="3119438" y="4149725"/>
            <a:ext cx="668337" cy="581025"/>
          </a:xfrm>
          <a:prstGeom prst="line">
            <a:avLst/>
          </a:prstGeom>
          <a:noFill/>
          <a:ln w="9525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3900488" y="3190875"/>
            <a:ext cx="37000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finite-length  –  random vectors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3873500" y="4521200"/>
            <a:ext cx="42434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infinite-length  –  random processes</a:t>
            </a:r>
          </a:p>
          <a:p>
            <a:r>
              <a:rPr lang="en-US" altLang="en-US" dirty="0" smtClean="0">
                <a:solidFill>
                  <a:srgbClr val="002060"/>
                </a:solidFill>
              </a:rPr>
              <a:t>                            </a:t>
            </a:r>
            <a:r>
              <a:rPr lang="en-US" altLang="en-US" sz="1600" dirty="0" smtClean="0">
                <a:solidFill>
                  <a:srgbClr val="002060"/>
                </a:solidFill>
              </a:rPr>
              <a:t>(stochastic processes)</a:t>
            </a:r>
            <a:endParaRPr lang="en-US" altLang="en-US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5" name="Object 7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94889130"/>
              </p:ext>
            </p:extLst>
          </p:nvPr>
        </p:nvGraphicFramePr>
        <p:xfrm>
          <a:off x="1471613" y="2452688"/>
          <a:ext cx="119221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7" name="Equation" r:id="rId3" imgW="1054080" imgH="291960" progId="Equation.3">
                  <p:embed/>
                </p:oleObj>
              </mc:Choice>
              <mc:Fallback>
                <p:oleObj name="Equation" r:id="rId3" imgW="1054080" imgH="29196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1613" y="2452688"/>
                        <a:ext cx="1192212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7" t="6771" r="7323" b="11686"/>
          <a:stretch/>
        </p:blipFill>
        <p:spPr bwMode="auto">
          <a:xfrm>
            <a:off x="4450080" y="3576320"/>
            <a:ext cx="3444240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77316" y="1871807"/>
            <a:ext cx="22365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A finite-length signal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677316" y="3111327"/>
            <a:ext cx="49295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can be considered as an </a:t>
            </a:r>
            <a:r>
              <a:rPr lang="en-US" altLang="en-US" sz="1800" i="1" dirty="0" smtClean="0">
                <a:solidFill>
                  <a:srgbClr val="002060"/>
                </a:solidFill>
              </a:rPr>
              <a:t>N</a:t>
            </a:r>
            <a:r>
              <a:rPr lang="en-US" altLang="en-US" sz="1800" dirty="0" smtClean="0">
                <a:solidFill>
                  <a:srgbClr val="002060"/>
                </a:solidFill>
              </a:rPr>
              <a:t>-dimensional vector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graphicFrame>
        <p:nvGraphicFramePr>
          <p:cNvPr id="8199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5709750"/>
              </p:ext>
            </p:extLst>
          </p:nvPr>
        </p:nvGraphicFramePr>
        <p:xfrm>
          <a:off x="1471613" y="3689350"/>
          <a:ext cx="20161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8" name="Equation" r:id="rId6" imgW="1663560" imgH="342720" progId="Equation.3">
                  <p:embed/>
                </p:oleObj>
              </mc:Choice>
              <mc:Fallback>
                <p:oleObj name="Equation" r:id="rId6" imgW="1663560" imgH="342720" progId="Equation.3">
                  <p:embed/>
                  <p:pic>
                    <p:nvPicPr>
                      <p:cNvPr id="0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1613" y="3689350"/>
                        <a:ext cx="201612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5457902" y="6107673"/>
            <a:ext cx="142859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2060"/>
                </a:solidFill>
              </a:rPr>
              <a:t>realizations of </a:t>
            </a:r>
            <a:r>
              <a:rPr lang="en-US" altLang="en-US" sz="1400" i="1" dirty="0" smtClean="0">
                <a:solidFill>
                  <a:srgbClr val="002060"/>
                </a:solidFill>
              </a:rPr>
              <a:t>x</a:t>
            </a:r>
            <a:endParaRPr lang="en-US" altLang="en-US" sz="1400" i="1" dirty="0">
              <a:solidFill>
                <a:srgbClr val="00206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3491" y="594691"/>
            <a:ext cx="7772400" cy="840417"/>
          </a:xfrm>
        </p:spPr>
        <p:txBody>
          <a:bodyPr/>
          <a:lstStyle/>
          <a:p>
            <a:r>
              <a:rPr lang="en-US" dirty="0" smtClean="0"/>
              <a:t>Finite-length signals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491" y="594691"/>
            <a:ext cx="7772400" cy="840417"/>
          </a:xfrm>
        </p:spPr>
        <p:txBody>
          <a:bodyPr/>
          <a:lstStyle/>
          <a:p>
            <a:r>
              <a:rPr lang="en-US" dirty="0" smtClean="0"/>
              <a:t>Full description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70670" y="1776293"/>
                <a:ext cx="8398042" cy="421369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 smtClean="0"/>
                  <a:t>The finite-length random signal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is characterized by the joint probability density function (pdf)</a:t>
                </a:r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 smtClean="0"/>
              </a:p>
              <a:p>
                <a:pPr marL="0" indent="0">
                  <a:spcBef>
                    <a:spcPts val="1200"/>
                  </a:spcBef>
                  <a:buNone/>
                  <a:tabLst>
                    <a:tab pos="5381625" algn="l"/>
                  </a:tabLst>
                </a:pPr>
                <a:endParaRPr lang="en-US" sz="1050" b="0" dirty="0" smtClean="0"/>
              </a:p>
              <a:p>
                <a:pPr marL="0" indent="0">
                  <a:spcBef>
                    <a:spcPts val="1200"/>
                  </a:spcBef>
                  <a:buNone/>
                  <a:tabLst>
                    <a:tab pos="5381625" algn="l"/>
                  </a:tabLst>
                </a:pPr>
                <a:endParaRPr lang="en-US" sz="1050" b="0" dirty="0" smtClean="0"/>
              </a:p>
              <a:p>
                <a:pPr marL="0" indent="0">
                  <a:spcBef>
                    <a:spcPts val="1200"/>
                  </a:spcBef>
                  <a:buNone/>
                  <a:tabLst>
                    <a:tab pos="5381625" algn="l"/>
                  </a:tabLst>
                </a:pPr>
                <a:r>
                  <a:rPr lang="en-US" sz="2000" b="0" dirty="0" smtClean="0"/>
                  <a:t>          Properties:</a:t>
                </a:r>
              </a:p>
              <a:p>
                <a:pPr marL="0" indent="0">
                  <a:spcBef>
                    <a:spcPts val="1200"/>
                  </a:spcBef>
                  <a:buNone/>
                  <a:tabLst>
                    <a:tab pos="5381625" algn="l"/>
                  </a:tabLst>
                </a:pPr>
                <a:endParaRPr lang="en-US" sz="800" b="0" dirty="0" smtClean="0"/>
              </a:p>
              <a:p>
                <a:pPr marL="0" indent="0">
                  <a:buNone/>
                  <a:tabLst>
                    <a:tab pos="542925" algn="l"/>
                    <a:tab pos="538162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   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≥0.</m:t>
                      </m:r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  <a:tabLst>
                    <a:tab pos="542925" algn="l"/>
                    <a:tab pos="5381625" algn="l"/>
                  </a:tabLst>
                </a:pPr>
                <a:endParaRPr lang="en-US" sz="18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  <a:tabLst>
                    <a:tab pos="542925" algn="l"/>
                    <a:tab pos="538162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      </m:t>
                      </m:r>
                      <m:nary>
                        <m:naryPr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sub>
                        <m:sup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=1.                                    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i="1" dirty="0" smtClean="0"/>
              </a:p>
              <a:p>
                <a:pPr marL="0" indent="0">
                  <a:buNone/>
                  <a:tabLst>
                    <a:tab pos="542925" algn="l"/>
                    <a:tab pos="5381625" algn="l"/>
                  </a:tabLst>
                </a:pPr>
                <a:endParaRPr lang="en-US" sz="2400" i="1" dirty="0"/>
              </a:p>
              <a:p>
                <a:pPr marL="0" indent="0">
                  <a:buNone/>
                  <a:tabLst>
                    <a:tab pos="542925" algn="l"/>
                    <a:tab pos="5381625" algn="l"/>
                  </a:tabLst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0670" y="1776293"/>
                <a:ext cx="8398042" cy="4213690"/>
              </a:xfrm>
              <a:blipFill rotWithShape="0">
                <a:blip r:embed="rId2"/>
                <a:stretch>
                  <a:fillRect l="-799" t="-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7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1107" y="926011"/>
            <a:ext cx="8382000" cy="838200"/>
          </a:xfrm>
        </p:spPr>
        <p:txBody>
          <a:bodyPr/>
          <a:lstStyle/>
          <a:p>
            <a:r>
              <a:rPr lang="en-US" altLang="en-US" sz="3200" dirty="0" smtClean="0"/>
              <a:t>The whole is not just</a:t>
            </a:r>
            <a:br>
              <a:rPr lang="en-US" altLang="en-US" sz="3200" dirty="0" smtClean="0"/>
            </a:br>
            <a:r>
              <a:rPr lang="en-US" altLang="en-US" sz="3200" dirty="0" smtClean="0"/>
              <a:t>the sum of its parts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Text Box 4"/>
              <p:cNvSpPr txBox="1">
                <a:spLocks noChangeArrowheads="1"/>
              </p:cNvSpPr>
              <p:nvPr/>
            </p:nvSpPr>
            <p:spPr bwMode="auto">
              <a:xfrm>
                <a:off x="418374" y="2575811"/>
                <a:ext cx="8207465" cy="701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If we know the distribution of each variable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baseline="-250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, can we obtain their joint distribution?</a:t>
                </a:r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315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374" y="2575811"/>
                <a:ext cx="8207465" cy="701675"/>
              </a:xfrm>
              <a:prstGeom prst="rect">
                <a:avLst/>
              </a:prstGeom>
              <a:blipFill rotWithShape="0">
                <a:blip r:embed="rId2"/>
                <a:stretch>
                  <a:fillRect l="-817" t="-4348" r="-74" b="-165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168085" y="3504158"/>
            <a:ext cx="7539035" cy="669992"/>
            <a:chOff x="1808163" y="2798763"/>
            <a:chExt cx="6909936" cy="785921"/>
          </a:xfrm>
        </p:grpSpPr>
        <p:sp>
          <p:nvSpPr>
            <p:cNvPr id="13317" name="Text Box 6"/>
            <p:cNvSpPr txBox="1">
              <a:spLocks noChangeArrowheads="1"/>
            </p:cNvSpPr>
            <p:nvPr/>
          </p:nvSpPr>
          <p:spPr bwMode="auto">
            <a:xfrm>
              <a:off x="1808163" y="2882900"/>
              <a:ext cx="470451" cy="469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2060"/>
                  </a:solidFill>
                </a:rPr>
                <a:t>No</a:t>
              </a:r>
              <a:endParaRPr lang="en-US" altLang="en-US" sz="1600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1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795588" y="2798763"/>
                  <a:ext cx="5922511" cy="7859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00CC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800" dirty="0" smtClean="0">
                      <a:solidFill>
                        <a:srgbClr val="002060"/>
                      </a:solidFill>
                    </a:rPr>
                    <a:t>The distributions of the variables</a:t>
                  </a:r>
                  <a14:m>
                    <m:oMath xmlns:m="http://schemas.openxmlformats.org/officeDocument/2006/math">
                      <m:r>
                        <a:rPr lang="en-US" altLang="en-US" sz="18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en-US" sz="18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1800" b="0" i="1" baseline="-2500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altLang="en-US" sz="1800" dirty="0" smtClean="0">
                      <a:solidFill>
                        <a:srgbClr val="002060"/>
                      </a:solidFill>
                    </a:rPr>
                    <a:t> do not contain information about their mutual relationships (mutual dependence).</a:t>
                  </a:r>
                  <a:endParaRPr lang="en-US" altLang="en-US" sz="18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3318" name="Text 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795588" y="2798763"/>
                  <a:ext cx="5922511" cy="7859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755" t="-5455" r="-1321" b="-1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876300"/>
            <a:ext cx="448310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Example</a:t>
            </a:r>
          </a:p>
        </p:txBody>
      </p:sp>
      <p:pic>
        <p:nvPicPr>
          <p:cNvPr id="1434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3194050"/>
            <a:ext cx="4479925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341" name="Group 19"/>
          <p:cNvGrpSpPr>
            <a:grpSpLocks/>
          </p:cNvGrpSpPr>
          <p:nvPr/>
        </p:nvGrpSpPr>
        <p:grpSpPr bwMode="auto">
          <a:xfrm>
            <a:off x="479425" y="2346325"/>
            <a:ext cx="3519488" cy="1304925"/>
            <a:chOff x="302" y="1640"/>
            <a:chExt cx="2217" cy="822"/>
          </a:xfrm>
        </p:grpSpPr>
        <p:pic>
          <p:nvPicPr>
            <p:cNvPr id="14352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" y="1640"/>
              <a:ext cx="2217" cy="8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353" name="Line 10"/>
            <p:cNvSpPr>
              <a:spLocks noChangeShapeType="1"/>
            </p:cNvSpPr>
            <p:nvPr/>
          </p:nvSpPr>
          <p:spPr bwMode="auto">
            <a:xfrm>
              <a:off x="604" y="2358"/>
              <a:ext cx="171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342" name="Text Box 11"/>
              <p:cNvSpPr txBox="1">
                <a:spLocks noChangeArrowheads="1"/>
              </p:cNvSpPr>
              <p:nvPr/>
            </p:nvSpPr>
            <p:spPr bwMode="auto">
              <a:xfrm>
                <a:off x="3289300" y="3479800"/>
                <a:ext cx="454025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1800" i="1" baseline="-2500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342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9300" y="3479800"/>
                <a:ext cx="454025" cy="36671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3" name="Text Box 12"/>
              <p:cNvSpPr txBox="1">
                <a:spLocks noChangeArrowheads="1"/>
              </p:cNvSpPr>
              <p:nvPr/>
            </p:nvSpPr>
            <p:spPr bwMode="auto">
              <a:xfrm>
                <a:off x="685800" y="2482267"/>
                <a:ext cx="84613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en-US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2400" i="1" baseline="-2500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343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482267"/>
                <a:ext cx="846137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2174" r="-10870" b="-1973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44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3990975"/>
            <a:ext cx="3519487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5" name="Line 14"/>
          <p:cNvSpPr>
            <a:spLocks noChangeShapeType="1"/>
          </p:cNvSpPr>
          <p:nvPr/>
        </p:nvSpPr>
        <p:spPr bwMode="auto">
          <a:xfrm>
            <a:off x="960438" y="5130800"/>
            <a:ext cx="27146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Text Box 15"/>
              <p:cNvSpPr txBox="1">
                <a:spLocks noChangeArrowheads="1"/>
              </p:cNvSpPr>
              <p:nvPr/>
            </p:nvSpPr>
            <p:spPr bwMode="auto">
              <a:xfrm>
                <a:off x="3290888" y="5124450"/>
                <a:ext cx="454025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1800" i="1" baseline="-2500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alt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346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0888" y="5124450"/>
                <a:ext cx="454025" cy="36671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8" name="Line 17"/>
          <p:cNvSpPr>
            <a:spLocks noChangeShapeType="1"/>
          </p:cNvSpPr>
          <p:nvPr/>
        </p:nvSpPr>
        <p:spPr bwMode="auto">
          <a:xfrm flipV="1">
            <a:off x="4399121" y="3261837"/>
            <a:ext cx="855662" cy="536575"/>
          </a:xfrm>
          <a:prstGeom prst="line">
            <a:avLst/>
          </a:prstGeom>
          <a:noFill/>
          <a:ln w="9525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4349" name="Line 18"/>
          <p:cNvSpPr>
            <a:spLocks noChangeShapeType="1"/>
          </p:cNvSpPr>
          <p:nvPr/>
        </p:nvSpPr>
        <p:spPr bwMode="auto">
          <a:xfrm>
            <a:off x="4400232" y="4031775"/>
            <a:ext cx="957263" cy="361950"/>
          </a:xfrm>
          <a:prstGeom prst="line">
            <a:avLst/>
          </a:prstGeom>
          <a:noFill/>
          <a:ln w="9525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50" name="Text Box 20"/>
              <p:cNvSpPr txBox="1">
                <a:spLocks noChangeArrowheads="1"/>
              </p:cNvSpPr>
              <p:nvPr/>
            </p:nvSpPr>
            <p:spPr bwMode="auto">
              <a:xfrm>
                <a:off x="544679" y="6060043"/>
                <a:ext cx="8054641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800" dirty="0" smtClean="0">
                    <a:solidFill>
                      <a:srgbClr val="002060"/>
                    </a:solidFill>
                  </a:rPr>
                  <a:t>Both joint distributions have the same marginal distributions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800" i="1" baseline="-250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800" i="1" baseline="-250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.</a:t>
                </a:r>
                <a:endParaRPr lang="en-US" alt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350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4679" y="6060043"/>
                <a:ext cx="8054641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605" t="-8197" b="-245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51" name="Text Box 21"/>
              <p:cNvSpPr txBox="1">
                <a:spLocks noChangeArrowheads="1"/>
              </p:cNvSpPr>
              <p:nvPr/>
            </p:nvSpPr>
            <p:spPr bwMode="auto">
              <a:xfrm>
                <a:off x="1190625" y="1522413"/>
                <a:ext cx="192834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en-US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351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1522413"/>
                <a:ext cx="1928348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4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12"/>
              <p:cNvSpPr txBox="1">
                <a:spLocks noChangeArrowheads="1"/>
              </p:cNvSpPr>
              <p:nvPr/>
            </p:nvSpPr>
            <p:spPr bwMode="auto">
              <a:xfrm>
                <a:off x="685799" y="4181562"/>
                <a:ext cx="84613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en-US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99" y="4181562"/>
                <a:ext cx="846137" cy="461665"/>
              </a:xfrm>
              <a:prstGeom prst="rect">
                <a:avLst/>
              </a:prstGeom>
              <a:blipFill rotWithShape="0">
                <a:blip r:embed="rId12"/>
                <a:stretch>
                  <a:fillRect l="-1439" r="-14388" b="-1973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Brace 1"/>
          <p:cNvSpPr/>
          <p:nvPr/>
        </p:nvSpPr>
        <p:spPr bwMode="auto">
          <a:xfrm>
            <a:off x="3998913" y="2346325"/>
            <a:ext cx="327025" cy="3144838"/>
          </a:xfrm>
          <a:prstGeom prst="rightBrace">
            <a:avLst/>
          </a:prstGeom>
          <a:noFill/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rgbClr val="00CC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8400"/>
            <a:ext cx="7772400" cy="838200"/>
          </a:xfrm>
        </p:spPr>
        <p:txBody>
          <a:bodyPr/>
          <a:lstStyle/>
          <a:p>
            <a:r>
              <a:rPr lang="en-US" altLang="en-US" dirty="0" smtClean="0"/>
              <a:t>Independent 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ext Box 4"/>
              <p:cNvSpPr txBox="1">
                <a:spLocks noChangeArrowheads="1"/>
              </p:cNvSpPr>
              <p:nvPr/>
            </p:nvSpPr>
            <p:spPr bwMode="auto">
              <a:xfrm>
                <a:off x="909638" y="2530793"/>
                <a:ext cx="587045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The random variables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baseline="-250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altLang="en-US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are independent iff</a:t>
                </a:r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36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9638" y="2530793"/>
                <a:ext cx="5870453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1038" t="-6061" r="-519" b="-2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364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131689"/>
              </p:ext>
            </p:extLst>
          </p:nvPr>
        </p:nvGraphicFramePr>
        <p:xfrm>
          <a:off x="2832768" y="3213026"/>
          <a:ext cx="3478464" cy="32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7" name="Equation" r:id="rId4" imgW="3162240" imgH="291960" progId="Equation.3">
                  <p:embed/>
                </p:oleObj>
              </mc:Choice>
              <mc:Fallback>
                <p:oleObj name="Equation" r:id="rId4" imgW="3162240" imgH="291960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2768" y="3213026"/>
                        <a:ext cx="3478464" cy="321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 Box 7"/>
              <p:cNvSpPr txBox="1">
                <a:spLocks noChangeArrowheads="1"/>
              </p:cNvSpPr>
              <p:nvPr/>
            </p:nvSpPr>
            <p:spPr bwMode="auto">
              <a:xfrm>
                <a:off x="909638" y="3856771"/>
                <a:ext cx="7233262" cy="641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800" dirty="0" smtClean="0">
                    <a:solidFill>
                      <a:srgbClr val="002060"/>
                    </a:solidFill>
                  </a:rPr>
                  <a:t>In this case, the joint distribution can be obtained from the marginal distributions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8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18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. No additional information is needed.</a:t>
                </a:r>
                <a:endParaRPr lang="en-US" alt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365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9638" y="3856771"/>
                <a:ext cx="7233262" cy="641350"/>
              </a:xfrm>
              <a:prstGeom prst="rect">
                <a:avLst/>
              </a:prstGeom>
              <a:blipFill rotWithShape="0">
                <a:blip r:embed="rId6"/>
                <a:stretch>
                  <a:fillRect l="-674" t="-5714" b="-152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0836"/>
            <a:ext cx="7772400" cy="8382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2060"/>
                </a:solidFill>
              </a:rPr>
              <a:t>Second-order description</a:t>
            </a:r>
          </a:p>
        </p:txBody>
      </p:sp>
      <p:graphicFrame>
        <p:nvGraphicFramePr>
          <p:cNvPr id="9219" name="Object 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89921940"/>
              </p:ext>
            </p:extLst>
          </p:nvPr>
        </p:nvGraphicFramePr>
        <p:xfrm>
          <a:off x="4091123" y="2819400"/>
          <a:ext cx="1924050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0" name="Equation" r:id="rId3" imgW="1879560" imgH="1002960" progId="Equation.3">
                  <p:embed/>
                </p:oleObj>
              </mc:Choice>
              <mc:Fallback>
                <p:oleObj name="Equation" r:id="rId3" imgW="1879560" imgH="100296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1123" y="2819400"/>
                        <a:ext cx="1924050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10278871"/>
              </p:ext>
            </p:extLst>
          </p:nvPr>
        </p:nvGraphicFramePr>
        <p:xfrm>
          <a:off x="4086774" y="3983070"/>
          <a:ext cx="4438260" cy="110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1" name="Equation" r:id="rId5" imgW="2958840" imgH="736560" progId="Equation.3">
                  <p:embed/>
                </p:oleObj>
              </mc:Choice>
              <mc:Fallback>
                <p:oleObj name="Equation" r:id="rId5" imgW="2958840" imgH="73656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6774" y="3983070"/>
                        <a:ext cx="4438260" cy="1104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221" name="Text Box 4"/>
              <p:cNvSpPr txBox="1">
                <a:spLocks noChangeArrowheads="1"/>
              </p:cNvSpPr>
              <p:nvPr/>
            </p:nvSpPr>
            <p:spPr bwMode="auto">
              <a:xfrm>
                <a:off x="479082" y="2116389"/>
                <a:ext cx="619785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A random vector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can be partially characterized by</a:t>
                </a:r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221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082" y="2116389"/>
                <a:ext cx="6197851" cy="400110"/>
              </a:xfrm>
              <a:prstGeom prst="rect">
                <a:avLst/>
              </a:prstGeom>
              <a:blipFill rotWithShape="0">
                <a:blip r:embed="rId7"/>
                <a:stretch>
                  <a:fillRect l="-1083" t="-6061" b="-2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757105" y="3106989"/>
            <a:ext cx="17815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pPr marL="185738" indent="-185738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002060"/>
                </a:solidFill>
              </a:rPr>
              <a:t>Mean vector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757105" y="4305382"/>
            <a:ext cx="30784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pPr marL="185738" indent="-185738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002060"/>
                </a:solidFill>
              </a:rPr>
              <a:t>(Auto)covariance matrix</a:t>
            </a:r>
            <a:endParaRPr lang="en-US" altLang="en-US" dirty="0">
              <a:solidFill>
                <a:srgbClr val="002060"/>
              </a:solidFill>
            </a:endParaRPr>
          </a:p>
        </p:txBody>
      </p:sp>
      <p:graphicFrame>
        <p:nvGraphicFramePr>
          <p:cNvPr id="9224" name="Object 12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033069586"/>
              </p:ext>
            </p:extLst>
          </p:nvPr>
        </p:nvGraphicFramePr>
        <p:xfrm>
          <a:off x="4075663" y="5403757"/>
          <a:ext cx="2838240" cy="39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2" name="Equation" r:id="rId8" imgW="1892160" imgH="266400" progId="Equation.3">
                  <p:embed/>
                </p:oleObj>
              </mc:Choice>
              <mc:Fallback>
                <p:oleObj name="Equation" r:id="rId8" imgW="1892160" imgH="2664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5663" y="5403757"/>
                        <a:ext cx="2838240" cy="39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892830"/>
              </p:ext>
            </p:extLst>
          </p:nvPr>
        </p:nvGraphicFramePr>
        <p:xfrm>
          <a:off x="7608606" y="5403757"/>
          <a:ext cx="856980" cy="39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3" name="Equation" r:id="rId10" imgW="571320" imgH="266400" progId="Equation.3">
                  <p:embed/>
                </p:oleObj>
              </mc:Choice>
              <mc:Fallback>
                <p:oleObj name="Equation" r:id="rId10" imgW="571320" imgH="2664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606" y="5403757"/>
                        <a:ext cx="856980" cy="39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745611"/>
              </p:ext>
            </p:extLst>
          </p:nvPr>
        </p:nvGraphicFramePr>
        <p:xfrm>
          <a:off x="1910936" y="1454352"/>
          <a:ext cx="123190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4" name="Equation" r:id="rId12" imgW="1028520" imgH="330120" progId="Equation.3">
                  <p:embed/>
                </p:oleObj>
              </mc:Choice>
              <mc:Fallback>
                <p:oleObj name="Equation" r:id="rId12" imgW="1028520" imgH="33012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0936" y="1454352"/>
                        <a:ext cx="123190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79082" y="1454352"/>
            <a:ext cx="1210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i="1" dirty="0" smtClean="0">
                <a:solidFill>
                  <a:srgbClr val="002060"/>
                </a:solidFill>
              </a:rPr>
              <a:t>Notation:</a:t>
            </a:r>
            <a:endParaRPr lang="en-US" altLang="en-US" i="1" dirty="0">
              <a:solidFill>
                <a:srgbClr val="00206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40028" y="6083251"/>
            <a:ext cx="55710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In some cases, this description is all we need.</a:t>
            </a:r>
            <a:endParaRPr lang="en-US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87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311105995"/>
              </p:ext>
            </p:extLst>
          </p:nvPr>
        </p:nvGraphicFramePr>
        <p:xfrm>
          <a:off x="4016375" y="1595438"/>
          <a:ext cx="3276600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40" name="Equation" r:id="rId3" imgW="3098520" imgH="977760" progId="Equation.3">
                  <p:embed/>
                </p:oleObj>
              </mc:Choice>
              <mc:Fallback>
                <p:oleObj name="Equation" r:id="rId3" imgW="3098520" imgH="97776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1595438"/>
                        <a:ext cx="3276600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651359" y="830486"/>
            <a:ext cx="27622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dirty="0" smtClean="0">
                <a:solidFill>
                  <a:srgbClr val="002060"/>
                </a:solidFill>
              </a:rPr>
              <a:t>Also often used:</a:t>
            </a:r>
            <a:endParaRPr lang="en-US" altLang="en-US" sz="2800" dirty="0">
              <a:solidFill>
                <a:srgbClr val="002060"/>
              </a:solidFill>
            </a:endParaRP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942911" y="1887504"/>
            <a:ext cx="28472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(Auto)correlation matrix</a:t>
            </a:r>
            <a:endParaRPr lang="en-US" altLang="en-US" dirty="0">
              <a:solidFill>
                <a:srgbClr val="002060"/>
              </a:solidFill>
            </a:endParaRPr>
          </a:p>
        </p:txBody>
      </p:sp>
      <p:graphicFrame>
        <p:nvGraphicFramePr>
          <p:cNvPr id="9224" name="Object 12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750964333"/>
              </p:ext>
            </p:extLst>
          </p:nvPr>
        </p:nvGraphicFramePr>
        <p:xfrm>
          <a:off x="4016375" y="2718147"/>
          <a:ext cx="14478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41" name="Equation" r:id="rId5" imgW="1371600" imgH="342720" progId="Equation.3">
                  <p:embed/>
                </p:oleObj>
              </mc:Choice>
              <mc:Fallback>
                <p:oleObj name="Equation" r:id="rId5" imgW="1371600" imgH="34272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2718147"/>
                        <a:ext cx="14478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2911" y="3730888"/>
            <a:ext cx="40767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Relationship with autocovariance:</a:t>
            </a:r>
            <a:endParaRPr lang="en-US" altLang="en-US" dirty="0">
              <a:solidFill>
                <a:srgbClr val="002060"/>
              </a:solidFill>
            </a:endParaRPr>
          </a:p>
        </p:txBody>
      </p:sp>
      <p:graphicFrame>
        <p:nvGraphicFramePr>
          <p:cNvPr id="12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102928393"/>
              </p:ext>
            </p:extLst>
          </p:nvPr>
        </p:nvGraphicFramePr>
        <p:xfrm>
          <a:off x="3987800" y="4379913"/>
          <a:ext cx="131445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42" name="Equation" r:id="rId7" imgW="1307880" imgH="342720" progId="Equation.3">
                  <p:embed/>
                </p:oleObj>
              </mc:Choice>
              <mc:Fallback>
                <p:oleObj name="Equation" r:id="rId7" imgW="1307880" imgH="34272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7800" y="4379913"/>
                        <a:ext cx="131445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933121558"/>
              </p:ext>
            </p:extLst>
          </p:nvPr>
        </p:nvGraphicFramePr>
        <p:xfrm>
          <a:off x="4016376" y="4955836"/>
          <a:ext cx="167616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43" name="Equation" r:id="rId9" imgW="1117440" imgH="228600" progId="Equation.3">
                  <p:embed/>
                </p:oleObj>
              </mc:Choice>
              <mc:Fallback>
                <p:oleObj name="Equation" r:id="rId9" imgW="1117440" imgH="2286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6" y="4955836"/>
                        <a:ext cx="167616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42911" y="5897607"/>
            <a:ext cx="74817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Note: In Statistics, </a:t>
            </a:r>
            <a:r>
              <a:rPr lang="en-US" altLang="en-US" i="1" dirty="0" smtClean="0">
                <a:solidFill>
                  <a:srgbClr val="002060"/>
                </a:solidFill>
              </a:rPr>
              <a:t>correlation</a:t>
            </a:r>
            <a:r>
              <a:rPr lang="en-US" altLang="en-US" dirty="0" smtClean="0">
                <a:solidFill>
                  <a:srgbClr val="002060"/>
                </a:solidFill>
              </a:rPr>
              <a:t> has a different meaning than here!</a:t>
            </a:r>
            <a:endParaRPr lang="en-US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74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24988" y="764240"/>
            <a:ext cx="7772400" cy="838200"/>
          </a:xfrm>
        </p:spPr>
        <p:txBody>
          <a:bodyPr/>
          <a:lstStyle/>
          <a:p>
            <a:r>
              <a:rPr lang="en-US" altLang="en-US" sz="3200" dirty="0" smtClean="0"/>
              <a:t>Properties of autocovariance and</a:t>
            </a:r>
            <a:br>
              <a:rPr lang="en-US" altLang="en-US" sz="3200" dirty="0" smtClean="0"/>
            </a:br>
            <a:r>
              <a:rPr lang="en-US" altLang="en-US" sz="3200" dirty="0" smtClean="0"/>
              <a:t>autocorrelation matrices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44" name="Text Box 5"/>
              <p:cNvSpPr txBox="1">
                <a:spLocks noChangeArrowheads="1"/>
              </p:cNvSpPr>
              <p:nvPr/>
            </p:nvSpPr>
            <p:spPr bwMode="auto">
              <a:xfrm>
                <a:off x="678570" y="2244609"/>
                <a:ext cx="7882335" cy="36486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FontTx/>
                  <a:buChar char="•"/>
                </a:pPr>
                <a:r>
                  <a:rPr lang="en-US" altLang="en-US" dirty="0" smtClean="0">
                    <a:solidFill>
                      <a:srgbClr val="002060"/>
                    </a:solidFill>
                  </a:rPr>
                  <a:t> Hermitean: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en-US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US" alt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en-US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(</a:t>
                </a:r>
                <a:r>
                  <a:rPr lang="en-US" altLang="en-US" dirty="0" smtClean="0">
                    <a:solidFill>
                      <a:srgbClr val="002060"/>
                    </a:solidFill>
                  </a:rPr>
                  <a:t>symmetric,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en-US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US" altLang="en-US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, </a:t>
                </a:r>
                <a:r>
                  <a:rPr lang="en-US" altLang="en-US" dirty="0" smtClean="0">
                    <a:solidFill>
                      <a:srgbClr val="002060"/>
                    </a:solidFill>
                  </a:rPr>
                  <a:t>if the process is real).</a:t>
                </a:r>
              </a:p>
              <a:p>
                <a:pPr>
                  <a:spcBef>
                    <a:spcPct val="105000"/>
                  </a:spcBef>
                  <a:buFontTx/>
                  <a:buChar char="•"/>
                </a:pPr>
                <a:r>
                  <a:rPr lang="en-US" altLang="en-US" dirty="0" smtClean="0">
                    <a:solidFill>
                      <a:srgbClr val="002060"/>
                    </a:solidFill>
                  </a:rPr>
                  <a:t> Positive semi-definite (all eigenvalues are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).</a:t>
                </a:r>
              </a:p>
              <a:p>
                <a:pPr>
                  <a:spcBef>
                    <a:spcPct val="105000"/>
                  </a:spcBef>
                  <a:buFontTx/>
                  <a:buChar char="•"/>
                </a:pPr>
                <a:r>
                  <a:rPr lang="en-US" altLang="en-US" dirty="0" smtClean="0">
                    <a:solidFill>
                      <a:srgbClr val="002060"/>
                    </a:solidFill>
                  </a:rPr>
                  <a:t> Can be expressed as</a:t>
                </a:r>
              </a:p>
              <a:p>
                <a:pPr>
                  <a:spcBef>
                    <a:spcPct val="105000"/>
                  </a:spcBef>
                  <a:buFontTx/>
                  <a:buChar char="•"/>
                </a:pPr>
                <a:endParaRPr lang="en-US" altLang="en-US" dirty="0">
                  <a:solidFill>
                    <a:srgbClr val="002060"/>
                  </a:solidFill>
                </a:endParaRPr>
              </a:p>
              <a:p>
                <a:pPr>
                  <a:spcBef>
                    <a:spcPct val="105000"/>
                  </a:spcBef>
                </a:pPr>
                <a:endParaRPr lang="en-US" altLang="en-US" sz="1200" dirty="0" smtClean="0">
                  <a:solidFill>
                    <a:srgbClr val="002060"/>
                  </a:solidFill>
                </a:endParaRPr>
              </a:p>
              <a:p>
                <a:pPr>
                  <a:spcBef>
                    <a:spcPct val="105000"/>
                  </a:spcBef>
                </a:pPr>
                <a:r>
                  <a:rPr lang="en-US" altLang="en-US" dirty="0" smtClean="0">
                    <a:solidFill>
                      <a:srgbClr val="00206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alt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can be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b="0" dirty="0" smtClean="0">
                  <a:solidFill>
                    <a:srgbClr val="002060"/>
                  </a:solidFill>
                </a:endParaRPr>
              </a:p>
              <a:p>
                <a:pPr>
                  <a:spcBef>
                    <a:spcPts val="300"/>
                  </a:spcBef>
                </a:pPr>
                <a:r>
                  <a:rPr lang="en-US" altLang="en-US" dirty="0" smtClean="0">
                    <a:solidFill>
                      <a:srgbClr val="002060"/>
                    </a:solidFill>
                  </a:rPr>
                  <a:t>         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Of course, the eigenvalues and eigenvectors will depend on which matrix it is.</a:t>
                </a:r>
                <a:endParaRPr lang="en-US" altLang="en-US" sz="16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0244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570" y="2244609"/>
                <a:ext cx="7882335" cy="3648691"/>
              </a:xfrm>
              <a:prstGeom prst="rect">
                <a:avLst/>
              </a:prstGeom>
              <a:blipFill rotWithShape="0">
                <a:blip r:embed="rId2"/>
                <a:stretch>
                  <a:fillRect l="-696" t="-668" r="-155" b="-100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6" name="Text Box 8"/>
              <p:cNvSpPr txBox="1">
                <a:spLocks noChangeArrowheads="1"/>
              </p:cNvSpPr>
              <p:nvPr/>
            </p:nvSpPr>
            <p:spPr bwMode="auto">
              <a:xfrm>
                <a:off x="4769923" y="3961964"/>
                <a:ext cx="3162597" cy="877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5000"/>
                  </a:spcBef>
                </a:pP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en-US" b="0" i="1" baseline="-250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–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eigenvalues</a:t>
                </a:r>
                <a:endParaRPr lang="en-US" altLang="en-US" dirty="0" smtClean="0">
                  <a:solidFill>
                    <a:srgbClr val="002060"/>
                  </a:solidFill>
                </a:endParaRPr>
              </a:p>
              <a:p>
                <a:pPr>
                  <a:spcBef>
                    <a:spcPct val="55000"/>
                  </a:spcBef>
                </a:pP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en-US" b="0" i="1" baseline="-250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–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eigenvectors (orthonormal)</a:t>
                </a:r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246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9923" y="3961964"/>
                <a:ext cx="3162597" cy="877163"/>
              </a:xfrm>
              <a:prstGeom prst="rect">
                <a:avLst/>
              </a:prstGeom>
              <a:blipFill rotWithShape="0">
                <a:blip r:embed="rId3"/>
                <a:stretch>
                  <a:fillRect t="-3472" b="-1180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1095041" y="3967863"/>
                <a:ext cx="2655983" cy="871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5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1800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m:rPr>
                          <m:sty m:val="p"/>
                        </m:rPr>
                        <a:rPr lang="en-US" altLang="en-US" sz="1800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n-US" altLang="en-US" sz="18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18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en-US" sz="18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en-US" sz="1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9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5041" y="3967863"/>
                <a:ext cx="2655983" cy="87126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844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Covariance of independent variables</a:t>
            </a:r>
          </a:p>
        </p:txBody>
      </p:sp>
      <p:graphicFrame>
        <p:nvGraphicFramePr>
          <p:cNvPr id="16387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16674591"/>
              </p:ext>
            </p:extLst>
          </p:nvPr>
        </p:nvGraphicFramePr>
        <p:xfrm>
          <a:off x="1760542" y="4812056"/>
          <a:ext cx="2316384" cy="1203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9" name="Equation" r:id="rId3" imgW="1930320" imgH="1002960" progId="Equation.3">
                  <p:embed/>
                </p:oleObj>
              </mc:Choice>
              <mc:Fallback>
                <p:oleObj name="Equation" r:id="rId3" imgW="1930320" imgH="1002960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42" y="4812056"/>
                        <a:ext cx="2316384" cy="1203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Text Box 4"/>
              <p:cNvSpPr txBox="1">
                <a:spLocks noChangeArrowheads="1"/>
              </p:cNvSpPr>
              <p:nvPr/>
            </p:nvSpPr>
            <p:spPr bwMode="auto">
              <a:xfrm>
                <a:off x="650240" y="1679575"/>
                <a:ext cx="7807960" cy="701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The autocovariance matrix of a set of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independent random variables is a diagonal matrix</a:t>
                </a:r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388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0240" y="1679575"/>
                <a:ext cx="7807960" cy="701675"/>
              </a:xfrm>
              <a:prstGeom prst="rect">
                <a:avLst/>
              </a:prstGeom>
              <a:blipFill rotWithShape="0">
                <a:blip r:embed="rId5"/>
                <a:stretch>
                  <a:fillRect l="-859" t="-4348" b="-165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389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13412375"/>
              </p:ext>
            </p:extLst>
          </p:nvPr>
        </p:nvGraphicFramePr>
        <p:xfrm>
          <a:off x="1185450" y="2729253"/>
          <a:ext cx="4800384" cy="1295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0" name="Equation" r:id="rId6" imgW="4000320" imgH="1079280" progId="Equation.3">
                  <p:embed/>
                </p:oleObj>
              </mc:Choice>
              <mc:Fallback>
                <p:oleObj name="Equation" r:id="rId6" imgW="4000320" imgH="107928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5450" y="2729253"/>
                        <a:ext cx="4800384" cy="1295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Freeform 9"/>
          <p:cNvSpPr>
            <a:spLocks/>
          </p:cNvSpPr>
          <p:nvPr/>
        </p:nvSpPr>
        <p:spPr bwMode="auto">
          <a:xfrm rot="16200000" flipH="1">
            <a:off x="5900587" y="3103739"/>
            <a:ext cx="585269" cy="185552"/>
          </a:xfrm>
          <a:custGeom>
            <a:avLst/>
            <a:gdLst>
              <a:gd name="T0" fmla="*/ 0 w 768"/>
              <a:gd name="T1" fmla="*/ 2147483646 h 116"/>
              <a:gd name="T2" fmla="*/ 2147483646 w 768"/>
              <a:gd name="T3" fmla="*/ 2147483646 h 116"/>
              <a:gd name="T4" fmla="*/ 2147483646 w 768"/>
              <a:gd name="T5" fmla="*/ 0 h 1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68" h="116">
                <a:moveTo>
                  <a:pt x="0" y="45"/>
                </a:moveTo>
                <a:cubicBezTo>
                  <a:pt x="155" y="80"/>
                  <a:pt x="311" y="116"/>
                  <a:pt x="439" y="109"/>
                </a:cubicBezTo>
                <a:cubicBezTo>
                  <a:pt x="567" y="102"/>
                  <a:pt x="667" y="51"/>
                  <a:pt x="768" y="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391" name="Text Box 10"/>
          <p:cNvSpPr txBox="1">
            <a:spLocks noChangeArrowheads="1"/>
          </p:cNvSpPr>
          <p:nvPr/>
        </p:nvSpPr>
        <p:spPr bwMode="auto">
          <a:xfrm>
            <a:off x="6285998" y="3039402"/>
            <a:ext cx="14830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dirty="0" smtClean="0">
                <a:solidFill>
                  <a:srgbClr val="FF0000"/>
                </a:solidFill>
              </a:rPr>
              <a:t>Independence</a:t>
            </a:r>
            <a:endParaRPr lang="en-US" altLang="en-US" sz="1600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graphicFrame>
        <p:nvGraphicFramePr>
          <p:cNvPr id="1639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018564"/>
              </p:ext>
            </p:extLst>
          </p:nvPr>
        </p:nvGraphicFramePr>
        <p:xfrm>
          <a:off x="5633812" y="5196028"/>
          <a:ext cx="2011392" cy="411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1" name="Equation" r:id="rId8" imgW="1676160" imgH="342720" progId="Equation.3">
                  <p:embed/>
                </p:oleObj>
              </mc:Choice>
              <mc:Fallback>
                <p:oleObj name="Equation" r:id="rId8" imgW="1676160" imgH="34272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3812" y="5196028"/>
                        <a:ext cx="2011392" cy="411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503064"/>
            <a:ext cx="7772400" cy="838200"/>
          </a:xfrm>
        </p:spPr>
        <p:txBody>
          <a:bodyPr/>
          <a:lstStyle/>
          <a:p>
            <a:r>
              <a:rPr lang="en-US" sz="3200" dirty="0" smtClean="0"/>
              <a:t>Cross-covariance and cross-correlation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86734"/>
                <a:ext cx="8229600" cy="4525963"/>
              </a:xfrm>
            </p:spPr>
            <p:txBody>
              <a:bodyPr/>
              <a:lstStyle/>
              <a:p>
                <a:r>
                  <a:rPr lang="en-US" dirty="0" smtClean="0"/>
                  <a:t>Given two random signals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 smtClean="0"/>
                  <a:t>, of sizes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, respectively,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 smtClean="0"/>
                  <a:t>Cross-covariance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r>
                  <a:rPr lang="en-US" dirty="0" smtClean="0"/>
                  <a:t>Cross-correlation		</a:t>
                </a:r>
                <a:endParaRPr lang="pt-PT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86734"/>
                <a:ext cx="8229600" cy="4525963"/>
              </a:xfrm>
              <a:blipFill rotWithShape="0">
                <a:blip r:embed="rId3"/>
                <a:stretch>
                  <a:fillRect l="-444" t="-6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682614"/>
              </p:ext>
            </p:extLst>
          </p:nvPr>
        </p:nvGraphicFramePr>
        <p:xfrm>
          <a:off x="3590925" y="2500134"/>
          <a:ext cx="4260850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8" name="Equation" r:id="rId4" imgW="3276360" imgH="736560" progId="Equation.3">
                  <p:embed/>
                </p:oleObj>
              </mc:Choice>
              <mc:Fallback>
                <p:oleObj name="Equation" r:id="rId4" imgW="3276360" imgH="73656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2500134"/>
                        <a:ext cx="4260850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882925"/>
              </p:ext>
            </p:extLst>
          </p:nvPr>
        </p:nvGraphicFramePr>
        <p:xfrm>
          <a:off x="3590925" y="3682027"/>
          <a:ext cx="2625012" cy="395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9" name="Equation" r:id="rId6" imgW="2019240" imgH="304560" progId="Equation.3">
                  <p:embed/>
                </p:oleObj>
              </mc:Choice>
              <mc:Fallback>
                <p:oleObj name="Equation" r:id="rId6" imgW="2019240" imgH="30456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3682027"/>
                        <a:ext cx="2625012" cy="3959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2944308"/>
              </p:ext>
            </p:extLst>
          </p:nvPr>
        </p:nvGraphicFramePr>
        <p:xfrm>
          <a:off x="3590925" y="4538247"/>
          <a:ext cx="3070225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0" name="Equation" r:id="rId8" imgW="2361960" imgH="736560" progId="Equation.3">
                  <p:embed/>
                </p:oleObj>
              </mc:Choice>
              <mc:Fallback>
                <p:oleObj name="Equation" r:id="rId8" imgW="2361960" imgH="73656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4538247"/>
                        <a:ext cx="3070225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283460"/>
              </p:ext>
            </p:extLst>
          </p:nvPr>
        </p:nvGraphicFramePr>
        <p:xfrm>
          <a:off x="3631120" y="5703288"/>
          <a:ext cx="1271088" cy="34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1" name="Equation" r:id="rId10" imgW="977760" imgH="266400" progId="Equation.3">
                  <p:embed/>
                </p:oleObj>
              </mc:Choice>
              <mc:Fallback>
                <p:oleObj name="Equation" r:id="rId10" imgW="977760" imgH="2664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1120" y="5703288"/>
                        <a:ext cx="1271088" cy="346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830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16578" y="3109681"/>
            <a:ext cx="3535850" cy="3763018"/>
            <a:chOff x="316578" y="3109681"/>
            <a:chExt cx="3535850" cy="3763018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78" t="7253" r="16960" b="8572"/>
            <a:stretch/>
          </p:blipFill>
          <p:spPr bwMode="auto">
            <a:xfrm>
              <a:off x="467389" y="3386182"/>
              <a:ext cx="3385039" cy="3367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Oval 6"/>
            <p:cNvSpPr>
              <a:spLocks noChangeArrowheads="1"/>
            </p:cNvSpPr>
            <p:nvPr/>
          </p:nvSpPr>
          <p:spPr bwMode="auto">
            <a:xfrm rot="2781690">
              <a:off x="257338" y="4509706"/>
              <a:ext cx="3743325" cy="982662"/>
            </a:xfrm>
            <a:prstGeom prst="ellips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827874" y="3650664"/>
              <a:ext cx="1292395" cy="1331322"/>
            </a:xfrm>
            <a:prstGeom prst="line">
              <a:avLst/>
            </a:prstGeom>
            <a:noFill/>
            <a:ln w="158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V="1">
              <a:off x="2118861" y="4583522"/>
              <a:ext cx="295096" cy="390063"/>
            </a:xfrm>
            <a:prstGeom prst="line">
              <a:avLst/>
            </a:prstGeom>
            <a:noFill/>
            <a:ln w="158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552738" y="5571831"/>
              <a:ext cx="3302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PT" altLang="en-US" i="1" dirty="0">
                  <a:solidFill>
                    <a:srgbClr val="CC0000"/>
                  </a:solidFill>
                  <a:latin typeface="Symbol" panose="05050102010706020507" pitchFamily="18" charset="2"/>
                </a:rPr>
                <a:t>m</a:t>
              </a:r>
              <a:endParaRPr lang="pt-PT" altLang="en-US" i="1" baseline="-25000" dirty="0">
                <a:solidFill>
                  <a:srgbClr val="CC0000"/>
                </a:solidFill>
              </a:endParaRPr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 flipV="1">
              <a:off x="1812346" y="5001037"/>
              <a:ext cx="290766" cy="635976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CC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316578" y="3109681"/>
                  <a:ext cx="943079" cy="4650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rad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578" y="3109681"/>
                  <a:ext cx="943079" cy="46506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193033" y="3992770"/>
                  <a:ext cx="955005" cy="4650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rad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3033" y="3992770"/>
                  <a:ext cx="955005" cy="46506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3536"/>
            <a:ext cx="7772400" cy="838200"/>
          </a:xfrm>
        </p:spPr>
        <p:txBody>
          <a:bodyPr/>
          <a:lstStyle/>
          <a:p>
            <a:r>
              <a:rPr lang="en-US" altLang="en-US" sz="3200" dirty="0" smtClean="0"/>
              <a:t>Normal </a:t>
            </a:r>
            <a:r>
              <a:rPr lang="en-US" altLang="en-US" sz="3200" dirty="0" smtClean="0"/>
              <a:t>(Gaussian) distribution</a:t>
            </a:r>
            <a:br>
              <a:rPr lang="en-US" altLang="en-US" sz="3200" dirty="0" smtClean="0"/>
            </a:br>
            <a:r>
              <a:rPr lang="en-US" altLang="en-US" sz="2400" dirty="0" smtClean="0"/>
              <a:t>for real variables</a:t>
            </a:r>
            <a:endParaRPr lang="en-US" altLang="en-US" sz="3200" dirty="0" smtClean="0"/>
          </a:p>
        </p:txBody>
      </p:sp>
      <p:graphicFrame>
        <p:nvGraphicFramePr>
          <p:cNvPr id="19459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572437"/>
              </p:ext>
            </p:extLst>
          </p:nvPr>
        </p:nvGraphicFramePr>
        <p:xfrm>
          <a:off x="551959" y="1737293"/>
          <a:ext cx="4127500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" name="Equation" r:id="rId11" imgW="3200400" imgH="507960" progId="Equation.3">
                  <p:embed/>
                </p:oleObj>
              </mc:Choice>
              <mc:Fallback>
                <p:oleObj name="Equation" r:id="rId11" imgW="3200400" imgH="507960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59" y="1737293"/>
                        <a:ext cx="4127500" cy="65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9460" name="Text Box 4"/>
              <p:cNvSpPr txBox="1">
                <a:spLocks noChangeArrowheads="1"/>
              </p:cNvSpPr>
              <p:nvPr/>
            </p:nvSpPr>
            <p:spPr bwMode="auto">
              <a:xfrm>
                <a:off x="5987225" y="1725178"/>
                <a:ext cx="2596095" cy="923330"/>
              </a:xfrm>
              <a:prstGeom prst="rect">
                <a:avLst/>
              </a:prstGeom>
              <a:noFill/>
              <a:ln w="9525">
                <a:solidFill>
                  <a:srgbClr val="6679B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en-US" sz="18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altLang="en-US" sz="18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altLang="en-US" sz="1800" i="1" dirty="0" smtClean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 –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mean vector</a:t>
                </a:r>
              </a:p>
              <a:p>
                <a14:m>
                  <m:oMath xmlns:m="http://schemas.openxmlformats.org/officeDocument/2006/math"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 –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autocovariance matrix</a:t>
                </a:r>
                <a:endParaRPr lang="en-US" altLang="en-US" sz="16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9460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7225" y="1725178"/>
                <a:ext cx="2596095" cy="923330"/>
              </a:xfrm>
              <a:prstGeom prst="rect">
                <a:avLst/>
              </a:prstGeom>
              <a:blipFill rotWithShape="0">
                <a:blip r:embed="rId13"/>
                <a:stretch>
                  <a:fillRect b="-9150"/>
                </a:stretch>
              </a:blipFill>
              <a:ln w="9525">
                <a:solidFill>
                  <a:srgbClr val="6679B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463" name="Text Box 9"/>
              <p:cNvSpPr txBox="1">
                <a:spLocks noChangeArrowheads="1"/>
              </p:cNvSpPr>
              <p:nvPr/>
            </p:nvSpPr>
            <p:spPr bwMode="auto">
              <a:xfrm>
                <a:off x="3220802" y="3268849"/>
                <a:ext cx="3861955" cy="1206099"/>
              </a:xfrm>
              <a:prstGeom prst="rect">
                <a:avLst/>
              </a:prstGeom>
              <a:noFill/>
              <a:ln w="9525">
                <a:solidFill>
                  <a:srgbClr val="6679B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ts val="300"/>
                  </a:spcBef>
                </a:pPr>
                <a:r>
                  <a:rPr lang="en-US" altLang="en-US" sz="1600" dirty="0" smtClean="0">
                    <a:solidFill>
                      <a:srgbClr val="002060"/>
                    </a:solidFill>
                    <a:latin typeface="+mn-lt"/>
                  </a:rPr>
                  <a:t>Each level surface is an ellipsoid.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altLang="en-US" sz="1600" dirty="0" smtClean="0">
                    <a:solidFill>
                      <a:srgbClr val="002060"/>
                    </a:solidFill>
                    <a:latin typeface="+mn-lt"/>
                  </a:rPr>
                  <a:t>  - Center: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altLang="en-US" sz="1600" i="1" dirty="0" smtClean="0">
                    <a:solidFill>
                      <a:srgbClr val="002060"/>
                    </a:solidFill>
                    <a:latin typeface="Symbol" panose="05050102010706020507" pitchFamily="18" charset="2"/>
                  </a:rPr>
                  <a:t>m.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  </a:t>
                </a:r>
                <a:r>
                  <a:rPr lang="en-US" altLang="en-US" sz="1600" dirty="0" smtClean="0">
                    <a:solidFill>
                      <a:srgbClr val="002060"/>
                    </a:solidFill>
                    <a:latin typeface="+mn-lt"/>
                  </a:rPr>
                  <a:t>-</a:t>
                </a:r>
                <a:r>
                  <a:rPr lang="en-US" altLang="en-US" sz="1600" i="1" dirty="0" smtClean="0">
                    <a:solidFill>
                      <a:srgbClr val="002060"/>
                    </a:solidFill>
                    <a:latin typeface="+mn-lt"/>
                  </a:rPr>
                  <a:t> </a:t>
                </a:r>
                <a:r>
                  <a:rPr lang="en-US" altLang="en-US" sz="1600" dirty="0" smtClean="0">
                    <a:solidFill>
                      <a:srgbClr val="002060"/>
                    </a:solidFill>
                    <a:latin typeface="+mn-lt"/>
                  </a:rPr>
                  <a:t>Axes – directions </a:t>
                </a:r>
                <a:r>
                  <a:rPr lang="en-US" altLang="en-US" sz="1600" dirty="0" smtClean="0">
                    <a:solidFill>
                      <a:srgbClr val="002060"/>
                    </a:solidFill>
                    <a:latin typeface="+mn-lt"/>
                  </a:rPr>
                  <a:t>of the eigenvectors</a:t>
                </a:r>
              </a:p>
              <a:p>
                <a:r>
                  <a:rPr lang="en-US" altLang="en-US" sz="1600" dirty="0" smtClean="0">
                    <a:solidFill>
                      <a:srgbClr val="002060"/>
                    </a:solidFill>
                    <a:latin typeface="+mn-lt"/>
                  </a:rPr>
                  <a:t>             </a:t>
                </a:r>
                <a:r>
                  <a:rPr lang="en-US" altLang="en-US" sz="1600" dirty="0" smtClean="0">
                    <a:solidFill>
                      <a:srgbClr val="002060"/>
                    </a:solidFill>
                    <a:latin typeface="+mn-lt"/>
                  </a:rPr>
                  <a:t>– sizes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altLang="en-US" sz="1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en-US" sz="16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en-US" sz="16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altLang="en-US" sz="1600" dirty="0" smtClean="0">
                    <a:solidFill>
                      <a:srgbClr val="002060"/>
                    </a:solidFill>
                  </a:rPr>
                  <a:t>.</a:t>
                </a:r>
                <a:endParaRPr lang="en-US" alt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946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0802" y="3268849"/>
                <a:ext cx="3861955" cy="1206099"/>
              </a:xfrm>
              <a:prstGeom prst="rect">
                <a:avLst/>
              </a:prstGeom>
              <a:blipFill rotWithShape="0">
                <a:blip r:embed="rId14"/>
                <a:stretch>
                  <a:fillRect l="-629" t="-1000" b="-4000"/>
                </a:stretch>
              </a:blipFill>
              <a:ln w="9525">
                <a:solidFill>
                  <a:srgbClr val="6679B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 Box 9"/>
              <p:cNvSpPr txBox="1">
                <a:spLocks noChangeArrowheads="1"/>
              </p:cNvSpPr>
              <p:nvPr/>
            </p:nvSpPr>
            <p:spPr bwMode="auto">
              <a:xfrm>
                <a:off x="4122327" y="4861000"/>
                <a:ext cx="4862550" cy="1762021"/>
              </a:xfrm>
              <a:prstGeom prst="rect">
                <a:avLst/>
              </a:prstGeom>
              <a:noFill/>
              <a:ln w="9525">
                <a:solidFill>
                  <a:srgbClr val="6679B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ts val="300"/>
                  </a:spcBef>
                </a:pP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Nice properties:</a:t>
                </a:r>
              </a:p>
              <a:p>
                <a:pPr marL="182563" indent="-182563"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A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linear combination of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Gaussian variables</a:t>
                </a:r>
                <a:r>
                  <a:rPr lang="en-US" altLang="en-US" sz="1600" dirty="0">
                    <a:solidFill>
                      <a:srgbClr val="002060"/>
                    </a:solidFill>
                  </a:rPr>
                  <a:t/>
                </a:r>
                <a:br>
                  <a:rPr lang="en-US" altLang="en-US" sz="1600" dirty="0">
                    <a:solidFill>
                      <a:srgbClr val="002060"/>
                    </a:solidFill>
                  </a:rPr>
                </a:b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is 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Gaussian.</a:t>
                </a:r>
              </a:p>
              <a:p>
                <a:pPr>
                  <a:spcBef>
                    <a:spcPts val="600"/>
                  </a:spcBef>
                  <a:tabLst>
                    <a:tab pos="182563" algn="l"/>
                  </a:tabLst>
                </a:pPr>
                <a:r>
                  <a:rPr lang="en-US" altLang="en-US" sz="1600" dirty="0">
                    <a:solidFill>
                      <a:srgbClr val="002060"/>
                    </a:solidFill>
                  </a:rPr>
                  <a:t>	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1600" dirty="0" smtClean="0">
                    <a:solidFill>
                      <a:srgbClr val="002060"/>
                    </a:solidFill>
                  </a:rPr>
                  <a:t> is Gaussian, then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𝐴𝑥</m:t>
                    </m:r>
                  </m:oMath>
                </a14:m>
                <a:r>
                  <a:rPr lang="en-US" altLang="en-US" sz="1600" dirty="0" smtClean="0">
                    <a:solidFill>
                      <a:srgbClr val="002060"/>
                    </a:solidFill>
                  </a:rPr>
                  <a:t> is also Gaussian</a:t>
                </a: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.</a:t>
                </a:r>
              </a:p>
              <a:p>
                <a:pPr marL="182563" indent="-182563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If the covariance of two jointly Gaussian variables</a:t>
                </a:r>
                <a:br>
                  <a:rPr lang="en-US" altLang="en-US" sz="1600" dirty="0" smtClean="0">
                    <a:solidFill>
                      <a:srgbClr val="002060"/>
                    </a:solidFill>
                  </a:rPr>
                </a:br>
                <a:r>
                  <a:rPr lang="en-US" altLang="en-US" sz="1600" dirty="0" smtClean="0">
                    <a:solidFill>
                      <a:srgbClr val="002060"/>
                    </a:solidFill>
                  </a:rPr>
                  <a:t>is zero, the variables are independent.</a:t>
                </a:r>
                <a:endParaRPr lang="en-US" altLang="en-US" sz="16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9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2327" y="4861000"/>
                <a:ext cx="4862550" cy="1762021"/>
              </a:xfrm>
              <a:prstGeom prst="rect">
                <a:avLst/>
              </a:prstGeom>
              <a:blipFill rotWithShape="0">
                <a:blip r:embed="rId15"/>
                <a:stretch>
                  <a:fillRect l="-500" t="-687" b="-3436"/>
                </a:stretch>
              </a:blipFill>
              <a:ln w="9525">
                <a:solidFill>
                  <a:srgbClr val="6679B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442351" y="1501308"/>
            <a:ext cx="5066822" cy="1371071"/>
            <a:chOff x="3299337" y="2506501"/>
            <a:chExt cx="5066822" cy="1371071"/>
          </a:xfrm>
        </p:grpSpPr>
        <p:sp>
          <p:nvSpPr>
            <p:cNvPr id="19461" name="Oval 7"/>
            <p:cNvSpPr>
              <a:spLocks noChangeArrowheads="1"/>
            </p:cNvSpPr>
            <p:nvPr/>
          </p:nvSpPr>
          <p:spPr bwMode="auto">
            <a:xfrm>
              <a:off x="4198341" y="2703977"/>
              <a:ext cx="1335088" cy="841375"/>
            </a:xfrm>
            <a:prstGeom prst="ellips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9462" name="Text Box 8"/>
            <p:cNvSpPr txBox="1">
              <a:spLocks noChangeArrowheads="1"/>
            </p:cNvSpPr>
            <p:nvPr/>
          </p:nvSpPr>
          <p:spPr bwMode="auto">
            <a:xfrm>
              <a:off x="4413384" y="3508240"/>
              <a:ext cx="96051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2060"/>
                  </a:solidFill>
                </a:rPr>
                <a:t>constant</a:t>
              </a:r>
              <a:endParaRPr lang="en-US" altLang="en-US" sz="1600" dirty="0">
                <a:solidFill>
                  <a:srgbClr val="00206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5671268" y="2598296"/>
              <a:ext cx="1891485" cy="648243"/>
            </a:xfrm>
            <a:prstGeom prst="ellips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6706730" y="3195474"/>
              <a:ext cx="149752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CC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2060"/>
                  </a:solidFill>
                </a:rPr>
                <a:t>quadratic form</a:t>
              </a:r>
              <a:endParaRPr lang="en-US" altLang="en-US" sz="1600" dirty="0">
                <a:solidFill>
                  <a:srgbClr val="002060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3299337" y="2506501"/>
              <a:ext cx="5066822" cy="1371071"/>
            </a:xfrm>
            <a:prstGeom prst="rect">
              <a:avLst/>
            </a:prstGeom>
            <a:noFill/>
            <a:ln w="9525" cap="flat" cmpd="sng" algn="ctr">
              <a:solidFill>
                <a:srgbClr val="6679B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rgbClr val="00CC00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0213" y="1719984"/>
            <a:ext cx="3795759" cy="2019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9458"/>
            <a:ext cx="7772400" cy="838200"/>
          </a:xfrm>
        </p:spPr>
        <p:txBody>
          <a:bodyPr/>
          <a:lstStyle/>
          <a:p>
            <a:r>
              <a:rPr lang="en-US" altLang="en-US" dirty="0" smtClean="0"/>
              <a:t>Infinite-length signals</a:t>
            </a:r>
          </a:p>
        </p:txBody>
      </p:sp>
      <p:sp>
        <p:nvSpPr>
          <p:cNvPr id="22533" name="Text Box 10"/>
          <p:cNvSpPr txBox="1">
            <a:spLocks noChangeArrowheads="1"/>
          </p:cNvSpPr>
          <p:nvPr/>
        </p:nvSpPr>
        <p:spPr bwMode="auto">
          <a:xfrm>
            <a:off x="372858" y="4704003"/>
            <a:ext cx="85685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2060"/>
                </a:solidFill>
              </a:rPr>
              <a:t>Their characterization is more difficult than for finite-length random signals.</a:t>
            </a:r>
            <a:endParaRPr lang="en-US" altLang="en-US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4" name="Text Box 11"/>
              <p:cNvSpPr txBox="1">
                <a:spLocks noChangeArrowheads="1"/>
              </p:cNvSpPr>
              <p:nvPr/>
            </p:nvSpPr>
            <p:spPr bwMode="auto">
              <a:xfrm>
                <a:off x="372858" y="5346664"/>
                <a:ext cx="8204881" cy="8795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They are characterized by the distributions of all finite sets of samples,</a:t>
                </a:r>
              </a:p>
              <a:p>
                <a:endParaRPr lang="en-US" altLang="en-US" sz="800" dirty="0">
                  <a:solidFill>
                    <a:srgbClr val="00206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,  for all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 and all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dirty="0" smtClean="0">
                    <a:solidFill>
                      <a:srgbClr val="002060"/>
                    </a:solidFill>
                  </a:rPr>
                  <a:t>.</a:t>
                </a:r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534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858" y="5346664"/>
                <a:ext cx="8204881" cy="879536"/>
              </a:xfrm>
              <a:prstGeom prst="rect">
                <a:avLst/>
              </a:prstGeom>
              <a:blipFill rotWithShape="0">
                <a:blip r:embed="rId3"/>
                <a:stretch>
                  <a:fillRect l="-743" t="-2778" b="-8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5" name="Text Box 13"/>
              <p:cNvSpPr txBox="1">
                <a:spLocks noChangeArrowheads="1"/>
              </p:cNvSpPr>
              <p:nvPr/>
            </p:nvSpPr>
            <p:spPr bwMode="auto">
              <a:xfrm>
                <a:off x="372858" y="1786495"/>
                <a:ext cx="3741942" cy="16927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Random, infinite-length signals,</a:t>
                </a:r>
              </a:p>
              <a:p>
                <a:endParaRPr lang="en-US" altLang="en-US" sz="1200" dirty="0" smtClean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sSub>
                        <m:sSubPr>
                          <m:ctrlP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alt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altLang="en-US" b="0" dirty="0" smtClean="0">
                  <a:solidFill>
                    <a:srgbClr val="002060"/>
                  </a:solidFill>
                  <a:ea typeface="Cambria Math" panose="02040503050406030204" pitchFamily="18" charset="0"/>
                </a:endParaRPr>
              </a:p>
              <a:p>
                <a:endParaRPr lang="en-US" altLang="en-US" sz="1200" dirty="0" smtClean="0">
                  <a:solidFill>
                    <a:srgbClr val="002060"/>
                  </a:solidFill>
                </a:endParaRPr>
              </a:p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are called </a:t>
                </a:r>
                <a:r>
                  <a:rPr lang="en-US" altLang="en-US" i="1" dirty="0" smtClean="0">
                    <a:solidFill>
                      <a:srgbClr val="0070C0"/>
                    </a:solidFill>
                  </a:rPr>
                  <a:t>random processes</a:t>
                </a:r>
                <a:r>
                  <a:rPr lang="en-US" altLang="en-US" i="1" dirty="0" smtClean="0">
                    <a:solidFill>
                      <a:srgbClr val="002060"/>
                    </a:solidFill>
                  </a:rPr>
                  <a:t>,</a:t>
                </a:r>
              </a:p>
              <a:p>
                <a:r>
                  <a:rPr lang="en-US" altLang="en-US" dirty="0" smtClean="0">
                    <a:solidFill>
                      <a:srgbClr val="002060"/>
                    </a:solidFill>
                  </a:rPr>
                  <a:t>or </a:t>
                </a:r>
                <a:r>
                  <a:rPr lang="en-US" altLang="en-US" i="1" dirty="0" smtClean="0">
                    <a:solidFill>
                      <a:srgbClr val="0070C0"/>
                    </a:solidFill>
                  </a:rPr>
                  <a:t>stochastic processes</a:t>
                </a:r>
                <a:r>
                  <a:rPr lang="en-US" altLang="en-US" i="1" dirty="0" smtClean="0">
                    <a:solidFill>
                      <a:srgbClr val="002060"/>
                    </a:solidFill>
                  </a:rPr>
                  <a:t>.</a:t>
                </a:r>
                <a:endParaRPr lang="en-US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535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858" y="1786495"/>
                <a:ext cx="3741942" cy="1692771"/>
              </a:xfrm>
              <a:prstGeom prst="rect">
                <a:avLst/>
              </a:prstGeom>
              <a:blipFill rotWithShape="0">
                <a:blip r:embed="rId4"/>
                <a:stretch>
                  <a:fillRect l="-1629" t="-1439" r="-1303" b="-57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114778" y="3876191"/>
            <a:ext cx="3366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realizations of a stochastic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2135"/>
            <a:ext cx="7772400" cy="838200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002060"/>
                </a:solidFill>
              </a:rPr>
              <a:t>Second-order description</a:t>
            </a:r>
          </a:p>
        </p:txBody>
      </p:sp>
      <p:graphicFrame>
        <p:nvGraphicFramePr>
          <p:cNvPr id="24579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6671773"/>
              </p:ext>
            </p:extLst>
          </p:nvPr>
        </p:nvGraphicFramePr>
        <p:xfrm>
          <a:off x="4406870" y="2167022"/>
          <a:ext cx="110484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1" name="Equation" r:id="rId3" imgW="736560" imgH="228600" progId="Equation.3">
                  <p:embed/>
                </p:oleObj>
              </mc:Choice>
              <mc:Fallback>
                <p:oleObj name="Equation" r:id="rId3" imgW="736560" imgH="228600" progId="Equation.3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870" y="2167022"/>
                        <a:ext cx="110484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31479266"/>
              </p:ext>
            </p:extLst>
          </p:nvPr>
        </p:nvGraphicFramePr>
        <p:xfrm>
          <a:off x="4406900" y="2687843"/>
          <a:ext cx="36957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2" name="Equation" r:id="rId5" imgW="3619440" imgH="342720" progId="Equation.3">
                  <p:embed/>
                </p:oleObj>
              </mc:Choice>
              <mc:Fallback>
                <p:oleObj name="Equation" r:id="rId5" imgW="3619440" imgH="342720" progId="Equation.3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0" y="2687843"/>
                        <a:ext cx="369570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Text Box 5"/>
              <p:cNvSpPr txBox="1">
                <a:spLocks noChangeArrowheads="1"/>
              </p:cNvSpPr>
              <p:nvPr/>
            </p:nvSpPr>
            <p:spPr bwMode="auto">
              <a:xfrm>
                <a:off x="457192" y="1300259"/>
                <a:ext cx="8107688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800" dirty="0" smtClean="0">
                    <a:solidFill>
                      <a:srgbClr val="002060"/>
                    </a:solidFill>
                  </a:rPr>
                  <a:t>A partial description of a random process </a:t>
                </a:r>
                <a14:m>
                  <m:oMath xmlns:m="http://schemas.openxmlformats.org/officeDocument/2006/math"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 is based on the first- and second-order statistics:</a:t>
                </a:r>
                <a:endParaRPr lang="en-US" alt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581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2" y="1300259"/>
                <a:ext cx="8107688" cy="646331"/>
              </a:xfrm>
              <a:prstGeom prst="rect">
                <a:avLst/>
              </a:prstGeom>
              <a:blipFill rotWithShape="0">
                <a:blip r:embed="rId7"/>
                <a:stretch>
                  <a:fillRect l="-677" t="-4717" b="-1415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844535" y="2149896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Mean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844535" y="2720743"/>
            <a:ext cx="26468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Autocovariance function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57192" y="5326991"/>
            <a:ext cx="832899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A process is Gaussian if the joint distribution of any set of samples is Gaussian.</a:t>
            </a:r>
          </a:p>
          <a:p>
            <a:endParaRPr lang="en-US" altLang="en-US" sz="1800" dirty="0">
              <a:solidFill>
                <a:srgbClr val="002060"/>
              </a:solidFill>
            </a:endParaRPr>
          </a:p>
          <a:p>
            <a:r>
              <a:rPr lang="en-US" altLang="en-US" sz="1800" dirty="0" smtClean="0">
                <a:solidFill>
                  <a:srgbClr val="002060"/>
                </a:solidFill>
              </a:rPr>
              <a:t>A Gaussian process is completely characterized by its second-order description.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24836" y="441380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3200" kern="0" dirty="0" smtClean="0">
                <a:solidFill>
                  <a:srgbClr val="002060"/>
                </a:solidFill>
              </a:rPr>
              <a:t>Gaussian processes</a:t>
            </a:r>
          </a:p>
        </p:txBody>
      </p:sp>
      <p:graphicFrame>
        <p:nvGraphicFramePr>
          <p:cNvPr id="10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907669288"/>
              </p:ext>
            </p:extLst>
          </p:nvPr>
        </p:nvGraphicFramePr>
        <p:xfrm>
          <a:off x="4406870" y="3286209"/>
          <a:ext cx="2361960" cy="39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3" name="Equation" r:id="rId8" imgW="1574640" imgH="266400" progId="Equation.3">
                  <p:embed/>
                </p:oleObj>
              </mc:Choice>
              <mc:Fallback>
                <p:oleObj name="Equation" r:id="rId8" imgW="1574640" imgH="2664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870" y="3286209"/>
                        <a:ext cx="2361960" cy="39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44535" y="3338108"/>
            <a:ext cx="27622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>
                <a:solidFill>
                  <a:srgbClr val="002060"/>
                </a:solidFill>
              </a:rPr>
              <a:t>[</a:t>
            </a:r>
            <a:r>
              <a:rPr lang="en-US" altLang="en-US" sz="1800" dirty="0" smtClean="0">
                <a:solidFill>
                  <a:srgbClr val="002060"/>
                </a:solidFill>
              </a:rPr>
              <a:t>Autocorrelation function]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t="10212" r="7963" b="8085"/>
          <a:stretch/>
        </p:blipFill>
        <p:spPr bwMode="auto">
          <a:xfrm>
            <a:off x="4809212" y="5378616"/>
            <a:ext cx="3856383" cy="12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25884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1600" dirty="0" smtClean="0"/>
                  <a:t>The process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 smtClean="0"/>
                  <a:t> is stationary if it is equal to the processes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 smtClean="0"/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1600" dirty="0" smtClean="0"/>
              </a:p>
              <a:p>
                <a:pPr marL="0" indent="0">
                  <a:buNone/>
                </a:pPr>
                <a:endParaRPr lang="en-US" sz="500" dirty="0"/>
              </a:p>
              <a:p>
                <a:pPr marL="0" indent="0">
                  <a:buNone/>
                  <a:tabLst>
                    <a:tab pos="3768725" algn="ctr"/>
                  </a:tabLst>
                </a:pPr>
                <a:r>
                  <a:rPr lang="en-US" sz="1600" dirty="0" smtClean="0"/>
                  <a:t>	or equivalently,</a:t>
                </a:r>
              </a:p>
              <a:p>
                <a:pPr marL="0" indent="0">
                  <a:buNone/>
                </a:pPr>
                <a:endParaRPr lang="en-US" sz="500" dirty="0"/>
              </a:p>
              <a:p>
                <a:pPr marL="0" indent="0">
                  <a:buNone/>
                </a:pPr>
                <a:r>
                  <a:rPr lang="en-US" sz="1600" dirty="0"/>
                  <a:t>A</a:t>
                </a:r>
                <a:r>
                  <a:rPr lang="en-US" sz="1600" dirty="0" smtClean="0"/>
                  <a:t> </a:t>
                </a:r>
                <a:r>
                  <a:rPr lang="en-US" sz="1600" dirty="0" smtClean="0"/>
                  <a:t>process is stationary if the joint distributions of samples depend only on the samples’ relative locations, and not on their absolute </a:t>
                </a:r>
                <a:r>
                  <a:rPr lang="en-US" sz="1600" dirty="0" smtClean="0"/>
                  <a:t>locations:</a:t>
                </a:r>
                <a:endParaRPr lang="en-US" sz="1600" dirty="0" smtClean="0"/>
              </a:p>
              <a:p>
                <a:pPr marL="0" indent="0">
                  <a:buNone/>
                </a:pPr>
                <a:endParaRPr lang="en-US" sz="1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182563" indent="-182563"/>
                <a:r>
                  <a:rPr lang="en-US" sz="1600" dirty="0" smtClean="0"/>
                  <a:t>The </a:t>
                </a:r>
                <a:r>
                  <a:rPr lang="en-US" sz="1600" dirty="0"/>
                  <a:t>statistical properties of the process </a:t>
                </a:r>
                <a:r>
                  <a:rPr lang="en-US" sz="1600" dirty="0" smtClean="0"/>
                  <a:t>remain the same along time.</a:t>
                </a:r>
              </a:p>
              <a:p>
                <a:pPr marL="182563" indent="-182563"/>
                <a:endParaRPr lang="en-US" sz="200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</a:t>
                </a:r>
                <a:r>
                  <a:rPr lang="en-US" sz="1600" dirty="0" smtClean="0"/>
                  <a:t>Particularly, 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sub>
                            </m:sSub>
                          </m:e>
                        </m:d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 smtClean="0"/>
                  <a:t>.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185738" indent="-185738"/>
                <a:r>
                  <a:rPr lang="en-US" sz="1600" dirty="0" smtClean="0"/>
                  <a:t>Many real-life processes can be considered stationary.</a:t>
                </a:r>
              </a:p>
              <a:p>
                <a:pPr marL="0" indent="0">
                  <a:buNone/>
                </a:pPr>
                <a:r>
                  <a:rPr lang="en-US" sz="1600" dirty="0"/>
                  <a:t> </a:t>
                </a:r>
                <a:r>
                  <a:rPr lang="en-US" sz="1600" dirty="0" smtClean="0"/>
                  <a:t>      Ex: thermal noise in electronics (if the temperature doesn’t change much!).</a:t>
                </a:r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185738" indent="-185738"/>
                <a:r>
                  <a:rPr lang="en-US" sz="1600" dirty="0" smtClean="0"/>
                  <a:t>Example of a </a:t>
                </a:r>
                <a:r>
                  <a:rPr lang="en-US" sz="1600" dirty="0" smtClean="0"/>
                  <a:t>nonstationary </a:t>
                </a:r>
                <a:r>
                  <a:rPr lang="en-US" sz="1600" dirty="0" smtClean="0"/>
                  <a:t>process: speech.</a:t>
                </a:r>
                <a:endParaRPr lang="en-US" sz="1600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25884"/>
                <a:ext cx="8229600" cy="4525963"/>
              </a:xfrm>
              <a:blipFill rotWithShape="0">
                <a:blip r:embed="rId3"/>
                <a:stretch>
                  <a:fillRect l="-370" t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2152"/>
            <a:ext cx="7772400" cy="838200"/>
          </a:xfrm>
        </p:spPr>
        <p:txBody>
          <a:bodyPr/>
          <a:lstStyle/>
          <a:p>
            <a:r>
              <a:rPr lang="en-US" dirty="0" smtClean="0"/>
              <a:t>Stationary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41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360"/>
            <a:ext cx="7772400" cy="838200"/>
          </a:xfrm>
        </p:spPr>
        <p:txBody>
          <a:bodyPr/>
          <a:lstStyle/>
          <a:p>
            <a:r>
              <a:rPr lang="en-US" dirty="0" smtClean="0"/>
              <a:t>Ergodic processes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83640"/>
                <a:ext cx="8229600" cy="55422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Time averages “are equal to” ensemble averages.</a:t>
                </a:r>
              </a:p>
              <a:p>
                <a:pPr marL="182563" indent="-182563"/>
                <a:endParaRPr lang="en-US" sz="1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limLow>
                        <m:limLow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→"/>
                              <m:vertJc m:val="bot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</m:e>
                          </m:groupChr>
                        </m:e>
                        <m:li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→+∞</m:t>
                          </m:r>
                        </m:lim>
                      </m:limLow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00" dirty="0" smtClean="0"/>
              </a:p>
              <a:p>
                <a:pPr marL="182563" indent="-182563">
                  <a:buNone/>
                </a:pPr>
                <a:endParaRPr lang="en-US" dirty="0" smtClean="0"/>
              </a:p>
              <a:p>
                <a:pPr marL="182563" indent="-182563">
                  <a:buNone/>
                </a:pPr>
                <a:endParaRPr lang="en-US" dirty="0"/>
              </a:p>
              <a:p>
                <a:pPr marL="182563" indent="-182563">
                  <a:buNone/>
                </a:pPr>
                <a:endParaRPr lang="en-US" dirty="0" smtClean="0"/>
              </a:p>
              <a:p>
                <a:pPr marL="182563" indent="-182563">
                  <a:buNone/>
                </a:pPr>
                <a:endParaRPr lang="en-US" dirty="0"/>
              </a:p>
              <a:p>
                <a:pPr marL="182563" indent="-182563">
                  <a:buNone/>
                </a:pPr>
                <a:endParaRPr lang="en-US" dirty="0" smtClean="0"/>
              </a:p>
              <a:p>
                <a:pPr marL="182563" indent="-182563">
                  <a:buNone/>
                </a:pPr>
                <a:endParaRPr lang="en-US" dirty="0"/>
              </a:p>
              <a:p>
                <a:pPr marL="182563" indent="-182563">
                  <a:buNone/>
                </a:pPr>
                <a:endParaRPr lang="en-US" dirty="0" smtClean="0"/>
              </a:p>
              <a:p>
                <a:pPr marL="182563" indent="-182563">
                  <a:buNone/>
                </a:pPr>
                <a:endParaRPr lang="en-US" dirty="0"/>
              </a:p>
              <a:p>
                <a:pPr marL="182563" indent="-182563">
                  <a:buNone/>
                </a:pPr>
                <a:endParaRPr lang="en-US" dirty="0" smtClean="0"/>
              </a:p>
              <a:p>
                <a:pPr marL="182563" indent="-182563">
                  <a:buNone/>
                </a:pPr>
                <a:endParaRPr lang="en-US" sz="1400" dirty="0"/>
              </a:p>
              <a:p>
                <a:pPr marL="182563" indent="-182563"/>
                <a:r>
                  <a:rPr lang="en-US" dirty="0" smtClean="0"/>
                  <a:t>Ergodic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stationary.</a:t>
                </a:r>
              </a:p>
              <a:p>
                <a:pPr marL="182563" indent="-182563"/>
                <a:endParaRPr lang="en-US" sz="1200" dirty="0" smtClean="0"/>
              </a:p>
              <a:p>
                <a:pPr marL="182563" indent="-182563"/>
                <a:r>
                  <a:rPr lang="en-US" dirty="0" smtClean="0"/>
                  <a:t>Many real-life processes can be considered ergodic. Ex: thermal noise.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83640"/>
                <a:ext cx="8229600" cy="5542280"/>
              </a:xfrm>
              <a:blipFill rotWithShape="0">
                <a:blip r:embed="rId2"/>
                <a:stretch>
                  <a:fillRect l="-593" t="-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2130" y="3639348"/>
            <a:ext cx="3881272" cy="1680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 bwMode="auto">
          <a:xfrm>
            <a:off x="3657599" y="3125843"/>
            <a:ext cx="1444487" cy="3163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657599" y="3125843"/>
            <a:ext cx="0" cy="402937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3975651" y="3132170"/>
            <a:ext cx="1" cy="39661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4571999" y="3132170"/>
            <a:ext cx="2" cy="39661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5102086" y="3129006"/>
            <a:ext cx="0" cy="399774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63667" y="2687989"/>
                <a:ext cx="21909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667" y="2687989"/>
                <a:ext cx="219099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6111" r="-36111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3657600" y="3662020"/>
            <a:ext cx="1444486" cy="1657885"/>
            <a:chOff x="3657600" y="3951356"/>
            <a:chExt cx="1444486" cy="2629739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3657600" y="3951356"/>
              <a:ext cx="0" cy="26297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206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3975652" y="3951356"/>
              <a:ext cx="0" cy="26297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206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571999" y="3951356"/>
              <a:ext cx="0" cy="26297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206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5102086" y="3951356"/>
              <a:ext cx="0" cy="26297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206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8" name="Straight Arrow Connector 27"/>
          <p:cNvCxnSpPr/>
          <p:nvPr/>
        </p:nvCxnSpPr>
        <p:spPr bwMode="auto">
          <a:xfrm>
            <a:off x="5353878" y="3275499"/>
            <a:ext cx="168302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1692746" y="3275499"/>
            <a:ext cx="168302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5602712" y="2868165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time average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95588" y="2868165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time average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77857" y="4067548"/>
            <a:ext cx="1656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ensemble average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 flipV="1">
            <a:off x="5168346" y="3911603"/>
            <a:ext cx="1497234" cy="2915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5854442" y="1554480"/>
            <a:ext cx="2007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mean-square convergence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4805680" y="1727200"/>
            <a:ext cx="1076960" cy="1727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5079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Autocorrelation of stationary processes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9712"/>
                <a:ext cx="8229600" cy="4525963"/>
              </a:xfrm>
            </p:spPr>
            <p:txBody>
              <a:bodyPr/>
              <a:lstStyle/>
              <a:p>
                <a:pPr marL="185738" indent="-185738"/>
                <a:r>
                  <a:rPr lang="en-US" sz="2000" dirty="0" smtClean="0"/>
                  <a:t>For stationary processes, the autocorrelation and the autocovariance are functions of one variable:</a:t>
                </a:r>
              </a:p>
              <a:p>
                <a:pPr marL="185738" indent="-185738"/>
                <a:endParaRPr lang="en-US" sz="1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      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1000" dirty="0"/>
              </a:p>
              <a:p>
                <a:pPr marL="185738" indent="-185738"/>
                <a:r>
                  <a:rPr lang="en-US" sz="2000" dirty="0" smtClean="0"/>
                  <a:t>The autocorrelation function is given by</a:t>
                </a:r>
              </a:p>
              <a:p>
                <a:pPr marL="185738" indent="-185738"/>
                <a:endParaRPr lang="en-US" sz="1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185738" indent="-185738"/>
                <a:endParaRPr lang="en-US" sz="1000" dirty="0"/>
              </a:p>
              <a:p>
                <a:pPr marL="185738" indent="-185738"/>
                <a:r>
                  <a:rPr lang="en-US" sz="2000" dirty="0" smtClean="0"/>
                  <a:t>If the process is ergodic,</a:t>
                </a:r>
              </a:p>
              <a:p>
                <a:pPr marL="185738" indent="-185738"/>
                <a:endParaRPr lang="en-US" sz="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 smtClean="0"/>
              </a:p>
              <a:p>
                <a:pPr marL="185738" indent="-185738"/>
                <a:endParaRPr lang="en-US" sz="1000" dirty="0"/>
              </a:p>
              <a:p>
                <a:pPr marL="0" indent="0">
                  <a:buNone/>
                </a:pPr>
                <a:r>
                  <a:rPr lang="en-US" sz="2000" dirty="0" smtClean="0"/>
                  <a:t>   …so, we can estimate it from a single realization of the process.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9712"/>
                <a:ext cx="8229600" cy="4525963"/>
              </a:xfrm>
              <a:blipFill rotWithShape="0">
                <a:blip r:embed="rId2"/>
                <a:stretch>
                  <a:fillRect l="-667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629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6240"/>
            <a:ext cx="7772400" cy="838200"/>
          </a:xfrm>
        </p:spPr>
        <p:txBody>
          <a:bodyPr/>
          <a:lstStyle/>
          <a:p>
            <a:r>
              <a:rPr lang="en-US" sz="3200" dirty="0" smtClean="0"/>
              <a:t>Properties of the autocorrelation function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8440"/>
                <a:ext cx="8229600" cy="5166360"/>
              </a:xfrm>
            </p:spPr>
            <p:txBody>
              <a:bodyPr/>
              <a:lstStyle/>
              <a:p>
                <a:pPr marL="182563" indent="-182563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 smtClean="0"/>
                  <a:t>is Hermitian (conjugate-symmetric)</a:t>
                </a:r>
              </a:p>
              <a:p>
                <a:pPr marL="0" indent="0">
                  <a:buNone/>
                </a:pPr>
                <a:endParaRPr lang="en-US" sz="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 smtClean="0"/>
              </a:p>
              <a:p>
                <a:pPr marL="0" indent="0">
                  <a:buNone/>
                </a:pPr>
                <a:endParaRPr lang="en-US" sz="600" dirty="0" smtClean="0"/>
              </a:p>
              <a:p>
                <a:pPr marL="0" indent="0">
                  <a:buNone/>
                </a:pPr>
                <a:r>
                  <a:rPr lang="en-US" sz="1600" b="0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600" b="0" i="0" dirty="0" smtClean="0">
                    <a:latin typeface="+mj-lt"/>
                    <a:ea typeface="Cambria Math" panose="02040503050406030204" pitchFamily="18" charset="0"/>
                  </a:rPr>
                  <a:t> F</a:t>
                </a:r>
                <a:r>
                  <a:rPr lang="en-US" sz="1600" dirty="0" smtClean="0"/>
                  <a:t>or </a:t>
                </a:r>
                <a:r>
                  <a:rPr lang="en-US" sz="1600" dirty="0"/>
                  <a:t>real </a:t>
                </a:r>
                <a:r>
                  <a:rPr lang="en-US" sz="1600" dirty="0" smtClean="0"/>
                  <a:t>processes,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 smtClean="0"/>
                  <a:t>is even</a:t>
                </a:r>
                <a:endParaRPr lang="en-US" sz="1600" dirty="0"/>
              </a:p>
              <a:p>
                <a:pPr marL="0" indent="0">
                  <a:buNone/>
                </a:pPr>
                <a:endParaRPr lang="en-US" sz="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182563" indent="-182563"/>
                <a:r>
                  <a:rPr lang="en-US" sz="1600" dirty="0"/>
                  <a:t>Displacement-insensitive</a:t>
                </a:r>
              </a:p>
              <a:p>
                <a:pPr marL="0" indent="0">
                  <a:buNone/>
                </a:pPr>
                <a:endParaRPr lang="en-US" sz="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  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200" dirty="0"/>
              </a:p>
              <a:p>
                <a:pPr marL="182563" indent="-182563"/>
                <a:r>
                  <a:rPr lang="en-US" sz="1600" dirty="0"/>
                  <a:t>Maximum at the origin</a:t>
                </a:r>
              </a:p>
              <a:p>
                <a:pPr marL="0" indent="0">
                  <a:buNone/>
                </a:pPr>
                <a:endParaRPr lang="en-US" sz="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(0)≥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200" dirty="0"/>
              </a:p>
              <a:p>
                <a:pPr marL="182563" indent="-182563"/>
                <a:r>
                  <a:rPr lang="en-US" sz="1600" dirty="0" smtClean="0"/>
                  <a:t>Average power</a:t>
                </a:r>
              </a:p>
              <a:p>
                <a:pPr marL="0" indent="0">
                  <a:buNone/>
                </a:pPr>
                <a:endParaRPr lang="en-US" sz="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182563" indent="-182563"/>
                <a:r>
                  <a:rPr lang="en-US" sz="1600" dirty="0" smtClean="0"/>
                  <a:t>Periodic processes </a:t>
                </a:r>
                <a:r>
                  <a:rPr lang="en-US" sz="1400" dirty="0" smtClean="0"/>
                  <a:t>(i.e., their realizations have period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 smtClean="0"/>
                  <a:t>)</a:t>
                </a:r>
                <a:endParaRPr lang="en-US" sz="1600" dirty="0" smtClean="0"/>
              </a:p>
              <a:p>
                <a:pPr marL="0" indent="0">
                  <a:buNone/>
                </a:pPr>
                <a:endParaRPr lang="en-US" sz="6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400" b="0" i="0" dirty="0" smtClean="0">
                    <a:latin typeface="+mj-lt"/>
                  </a:rPr>
                  <a:t> is periodic, with period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600" dirty="0" smtClean="0"/>
              </a:p>
              <a:p>
                <a:endParaRPr lang="en-US" sz="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8440"/>
                <a:ext cx="8229600" cy="5166360"/>
              </a:xfrm>
              <a:blipFill rotWithShape="0">
                <a:blip r:embed="rId2"/>
                <a:stretch>
                  <a:fillRect l="-296" t="-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62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97840"/>
            <a:ext cx="7772400" cy="838200"/>
          </a:xfrm>
        </p:spPr>
        <p:txBody>
          <a:bodyPr/>
          <a:lstStyle/>
          <a:p>
            <a:r>
              <a:rPr lang="en-US" sz="3200" dirty="0" smtClean="0"/>
              <a:t>Power spectrum of stationary processes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08760"/>
                <a:ext cx="8229600" cy="4922520"/>
              </a:xfrm>
            </p:spPr>
            <p:txBody>
              <a:bodyPr/>
              <a:lstStyle/>
              <a:p>
                <a:pPr marL="185738" indent="-185738"/>
                <a:r>
                  <a:rPr lang="en-US" dirty="0" smtClean="0"/>
                  <a:t>For stationary processes, the Fourier transform of the autocorrelation function (times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US" dirty="0" smtClean="0"/>
                  <a:t>) is the 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power spectrum</a:t>
                </a:r>
                <a:r>
                  <a:rPr lang="en-US" dirty="0" smtClean="0"/>
                  <a:t>, or 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spectral</a:t>
                </a:r>
                <a:r>
                  <a:rPr lang="en-US" i="1" dirty="0" smtClean="0"/>
                  <a:t> 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power density</a:t>
                </a:r>
                <a:r>
                  <a:rPr lang="en-US" dirty="0" smtClean="0"/>
                  <a:t>, of the </a:t>
                </a:r>
                <a:r>
                  <a:rPr lang="en-US" dirty="0" smtClean="0"/>
                  <a:t>process:</a:t>
                </a:r>
                <a:endParaRPr lang="en-US" dirty="0" smtClean="0"/>
              </a:p>
              <a:p>
                <a:endParaRPr lang="en-US" sz="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sz="1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nary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m:rPr>
                          <m:nor/>
                        </m:rPr>
                        <a:rPr lang="en-US" dirty="0"/>
                        <m:t>is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the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average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power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b="0" i="0" dirty="0" smtClean="0"/>
                        <m:t>of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the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process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in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the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band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    </m:t>
                      </m:r>
                    </m:oMath>
                  </m:oMathPara>
                </a14:m>
                <a:endParaRPr lang="en-US" dirty="0" smtClean="0"/>
              </a:p>
              <a:p>
                <a:endParaRPr lang="en-US" sz="2400" dirty="0" smtClean="0"/>
              </a:p>
              <a:p>
                <a:r>
                  <a:rPr lang="en-US" dirty="0" smtClean="0"/>
                  <a:t>If the process is ergodic,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dirty="0" smtClean="0"/>
                  <a:t> can be estimated from a single realization.</a:t>
                </a:r>
              </a:p>
              <a:p>
                <a:endParaRPr lang="en-US" sz="2400" dirty="0"/>
              </a:p>
              <a:p>
                <a:r>
                  <a:rPr lang="en-US" dirty="0" smtClean="0"/>
                  <a:t>Filtering: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08760"/>
                <a:ext cx="8229600" cy="4922520"/>
              </a:xfrm>
              <a:blipFill rotWithShape="0">
                <a:blip r:embed="rId2"/>
                <a:stretch>
                  <a:fillRect l="-444" t="-743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1624330" y="5529249"/>
            <a:ext cx="3478144" cy="742121"/>
            <a:chOff x="679450" y="4929809"/>
            <a:chExt cx="3478144" cy="742121"/>
          </a:xfrm>
        </p:grpSpPr>
        <p:sp>
          <p:nvSpPr>
            <p:cNvPr id="4" name="Rectangle 3"/>
            <p:cNvSpPr/>
            <p:nvPr/>
          </p:nvSpPr>
          <p:spPr bwMode="auto">
            <a:xfrm>
              <a:off x="1444487" y="4929809"/>
              <a:ext cx="1948070" cy="742121"/>
            </a:xfrm>
            <a:prstGeom prst="rect">
              <a:avLst/>
            </a:prstGeom>
            <a:noFill/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rgbClr val="00CC00"/>
                </a:solidFill>
                <a:effectLst/>
                <a:latin typeface="Arial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679450" y="5287065"/>
              <a:ext cx="76503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3392557" y="5287065"/>
              <a:ext cx="76503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679450" y="4979288"/>
                  <a:ext cx="19454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 smtClean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450" y="4979288"/>
                  <a:ext cx="194540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5625" r="-93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877062" y="4981280"/>
                  <a:ext cx="19793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 smtClean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7062" y="4981280"/>
                  <a:ext cx="197938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8125" r="-25000" b="-260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1988628" y="5120476"/>
                  <a:ext cx="798808" cy="3126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1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 smtClean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8628" y="5120476"/>
                  <a:ext cx="798808" cy="31265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5344" t="-1923" b="-1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701101" y="5607956"/>
                <a:ext cx="2509982" cy="3733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  <m:sup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dirty="0" smtClean="0">
                    <a:solidFill>
                      <a:srgbClr val="00206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101" y="5607956"/>
                <a:ext cx="2509982" cy="373372"/>
              </a:xfrm>
              <a:prstGeom prst="rect">
                <a:avLst/>
              </a:prstGeom>
              <a:blipFill rotWithShape="0">
                <a:blip r:embed="rId6"/>
                <a:stretch>
                  <a:fillRect l="-3155" t="-8197" r="-5583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25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2600"/>
            <a:ext cx="7772400" cy="838200"/>
          </a:xfrm>
        </p:spPr>
        <p:txBody>
          <a:bodyPr/>
          <a:lstStyle/>
          <a:p>
            <a:r>
              <a:rPr lang="en-US" sz="3200" dirty="0" smtClean="0"/>
              <a:t>Cross-correlation and cross-covariance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2712"/>
                <a:ext cx="8229600" cy="4525963"/>
              </a:xfrm>
            </p:spPr>
            <p:txBody>
              <a:bodyPr/>
              <a:lstStyle/>
              <a:p>
                <a:pPr marL="185738" indent="-185738"/>
                <a:r>
                  <a:rPr lang="en-US" sz="2000" dirty="0" smtClean="0"/>
                  <a:t>Given two stationary processes,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/>
                  <a:t>,</a:t>
                </a:r>
              </a:p>
              <a:p>
                <a:pPr marL="185738" indent="-185738"/>
                <a:endParaRPr lang="en-US" sz="1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     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185738" indent="-185738"/>
                <a:r>
                  <a:rPr lang="en-US" sz="2000" dirty="0" smtClean="0"/>
                  <a:t>For stationary processes, they are functions of one variable:</a:t>
                </a:r>
              </a:p>
              <a:p>
                <a:pPr marL="185738" indent="-185738"/>
                <a:endParaRPr lang="en-US" sz="1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marL="185738" indent="-185738"/>
                <a:endParaRPr lang="en-US" sz="2000" dirty="0"/>
              </a:p>
              <a:p>
                <a:pPr marL="185738" indent="-185738"/>
                <a:r>
                  <a:rPr lang="en-US" sz="2000" dirty="0" smtClean="0"/>
                  <a:t>If the processes are jointly ergodic,</a:t>
                </a:r>
              </a:p>
              <a:p>
                <a:pPr marL="185738" indent="-185738"/>
                <a:endParaRPr lang="en-US" sz="1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 smtClean="0"/>
              </a:p>
              <a:p>
                <a:pPr marL="185738" indent="-185738"/>
                <a:endParaRPr lang="en-US" sz="1000" dirty="0"/>
              </a:p>
              <a:p>
                <a:pPr marL="177800" indent="0">
                  <a:buNone/>
                </a:pPr>
                <a:r>
                  <a:rPr lang="en-US" sz="2000" dirty="0" smtClean="0"/>
                  <a:t>…so, we can estimate it from a single realization of the pair of processes.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2712"/>
                <a:ext cx="8229600" cy="4525963"/>
              </a:xfrm>
              <a:blipFill rotWithShape="0">
                <a:blip r:embed="rId2"/>
                <a:stretch>
                  <a:fillRect l="-667" t="-674" b="-1051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598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5" r="8012"/>
          <a:stretch/>
        </p:blipFill>
        <p:spPr bwMode="auto">
          <a:xfrm>
            <a:off x="4280451" y="2082799"/>
            <a:ext cx="3979629" cy="125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6337"/>
            <a:ext cx="7772400" cy="838200"/>
          </a:xfrm>
        </p:spPr>
        <p:txBody>
          <a:bodyPr/>
          <a:lstStyle/>
          <a:p>
            <a:r>
              <a:rPr lang="en-US" altLang="en-US" sz="3200" dirty="0" smtClean="0"/>
              <a:t>White noise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627" name="Text Box 4"/>
              <p:cNvSpPr txBox="1">
                <a:spLocks noChangeArrowheads="1"/>
              </p:cNvSpPr>
              <p:nvPr/>
            </p:nvSpPr>
            <p:spPr bwMode="auto">
              <a:xfrm>
                <a:off x="665200" y="1156333"/>
                <a:ext cx="7813599" cy="1077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800" dirty="0" smtClean="0">
                    <a:solidFill>
                      <a:srgbClr val="002060"/>
                    </a:solidFill>
                  </a:rPr>
                  <a:t>A stationary, zero-mean process with uncorrelated samples is called white </a:t>
                </a: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noise:</a:t>
                </a:r>
                <a:endParaRPr lang="en-US" altLang="en-US" sz="1800" dirty="0" smtClean="0">
                  <a:solidFill>
                    <a:srgbClr val="002060"/>
                  </a:solidFill>
                </a:endParaRPr>
              </a:p>
              <a:p>
                <a:endParaRPr lang="en-US" altLang="en-US" sz="1000" dirty="0" smtClean="0">
                  <a:solidFill>
                    <a:srgbClr val="002060"/>
                  </a:solidFill>
                </a:endParaRPr>
              </a:p>
              <a:p>
                <a:r>
                  <a:rPr lang="en-US" altLang="en-US" sz="1800" b="0" dirty="0" smtClean="0">
                    <a:solidFill>
                      <a:srgbClr val="002060"/>
                    </a:solidFill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=0;              </m:t>
                    </m:r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en-US" sz="18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8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en-US" sz="1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en-US" sz="1800" i="1" baseline="300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8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.</a:t>
                </a:r>
                <a:endParaRPr lang="en-US" alt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6627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200" y="1156333"/>
                <a:ext cx="7813599" cy="1077218"/>
              </a:xfrm>
              <a:prstGeom prst="rect">
                <a:avLst/>
              </a:prstGeom>
              <a:blipFill rotWithShape="0">
                <a:blip r:embed="rId3"/>
                <a:stretch>
                  <a:fillRect l="-624" t="-3409" b="-852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628" name="Text Box 5"/>
              <p:cNvSpPr txBox="1">
                <a:spLocks noChangeArrowheads="1"/>
              </p:cNvSpPr>
              <p:nvPr/>
            </p:nvSpPr>
            <p:spPr bwMode="auto">
              <a:xfrm>
                <a:off x="685801" y="3336359"/>
                <a:ext cx="7838440" cy="34018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00CC00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82563" indent="-182563">
                  <a:buSzPct val="121000"/>
                  <a:buFont typeface="Arial" panose="020B0604020202020204" pitchFamily="34" charset="0"/>
                  <a:buChar char="•"/>
                </a:pP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The </a:t>
                </a:r>
                <a:r>
                  <a:rPr lang="en-US" altLang="en-US" sz="1800" dirty="0">
                    <a:solidFill>
                      <a:srgbClr val="002060"/>
                    </a:solidFill>
                  </a:rPr>
                  <a:t>power </a:t>
                </a: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spectrum </a:t>
                </a:r>
                <a:r>
                  <a:rPr lang="en-US" altLang="en-US" sz="1800" dirty="0">
                    <a:solidFill>
                      <a:srgbClr val="002060"/>
                    </a:solidFill>
                  </a:rPr>
                  <a:t>is constant:  </a:t>
                </a:r>
                <a14:m>
                  <m:oMath xmlns:m="http://schemas.openxmlformats.org/officeDocument/2006/math">
                    <m:r>
                      <a:rPr lang="en-US" altLang="en-US" sz="180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altLang="en-US" sz="180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en-US" sz="180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180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en-US" sz="180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altLang="en-US" sz="1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.</m:t>
                    </m:r>
                  </m:oMath>
                </a14:m>
                <a:endParaRPr lang="en-US" altLang="en-US" sz="1800" dirty="0">
                  <a:solidFill>
                    <a:srgbClr val="002060"/>
                  </a:solidFill>
                </a:endParaRPr>
              </a:p>
              <a:p>
                <a:pPr marL="182563" indent="-182563">
                  <a:buSzPct val="130000"/>
                  <a:buFont typeface="Arial" panose="020B0604020202020204" pitchFamily="34" charset="0"/>
                  <a:buChar char="•"/>
                </a:pPr>
                <a:endParaRPr lang="en-US" altLang="en-US" sz="1800" dirty="0">
                  <a:solidFill>
                    <a:srgbClr val="002060"/>
                  </a:solidFill>
                </a:endParaRPr>
              </a:p>
              <a:p>
                <a:pPr marL="182563" lvl="1" indent="-182563">
                  <a:buSzPct val="121000"/>
                  <a:buFont typeface="Arial" panose="020B0604020202020204" pitchFamily="34" charset="0"/>
                  <a:buChar char="•"/>
                </a:pPr>
                <a:r>
                  <a:rPr lang="en-US" altLang="en-US" sz="1800" dirty="0">
                    <a:solidFill>
                      <a:srgbClr val="002060"/>
                    </a:solidFill>
                  </a:rPr>
                  <a:t>T</a:t>
                </a: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he </a:t>
                </a:r>
                <a:r>
                  <a:rPr lang="en-US" altLang="en-US" sz="1800" dirty="0">
                    <a:solidFill>
                      <a:srgbClr val="002060"/>
                    </a:solidFill>
                  </a:rPr>
                  <a:t>average </a:t>
                </a: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power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en-US" sz="18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.</a:t>
                </a:r>
                <a:endParaRPr lang="en-US" altLang="en-US" sz="1800" dirty="0">
                  <a:solidFill>
                    <a:srgbClr val="002060"/>
                  </a:solidFill>
                </a:endParaRPr>
              </a:p>
              <a:p>
                <a:endParaRPr lang="en-US" altLang="en-US" sz="1800" dirty="0">
                  <a:solidFill>
                    <a:srgbClr val="002060"/>
                  </a:solidFill>
                </a:endParaRPr>
              </a:p>
              <a:p>
                <a:pPr marL="182563" indent="-182563">
                  <a:buSzPct val="121000"/>
                  <a:buFont typeface="Arial" panose="020B0604020202020204" pitchFamily="34" charset="0"/>
                  <a:buChar char="•"/>
                </a:pP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Often, by </a:t>
                </a:r>
                <a:r>
                  <a:rPr lang="en-US" altLang="en-US" sz="1800" i="1" dirty="0" smtClean="0">
                    <a:solidFill>
                      <a:srgbClr val="002060"/>
                    </a:solidFill>
                  </a:rPr>
                  <a:t>white noise</a:t>
                </a: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, people mean i.i.d. </a:t>
                </a: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samples, and not just uncorrelated ones.</a:t>
                </a:r>
                <a:endParaRPr lang="en-US" altLang="en-US" sz="1800" dirty="0" smtClean="0">
                  <a:solidFill>
                    <a:srgbClr val="002060"/>
                  </a:solidFill>
                </a:endParaRPr>
              </a:p>
              <a:p>
                <a:endParaRPr lang="en-US" altLang="en-US" sz="900" dirty="0" smtClean="0">
                  <a:solidFill>
                    <a:srgbClr val="002060"/>
                  </a:solidFill>
                </a:endParaRPr>
              </a:p>
              <a:p>
                <a:pPr marL="630238" lvl="1" indent="-263525"/>
                <a:r>
                  <a:rPr lang="en-US" altLang="en-US" sz="1600" dirty="0" smtClean="0">
                    <a:solidFill>
                      <a:srgbClr val="002060"/>
                    </a:solidFill>
                  </a:rPr>
                  <a:t>Then, the process is ergodic.</a:t>
                </a:r>
              </a:p>
              <a:p>
                <a:endParaRPr lang="en-US" altLang="en-US" sz="1800" dirty="0" smtClean="0">
                  <a:solidFill>
                    <a:srgbClr val="002060"/>
                  </a:solidFill>
                </a:endParaRPr>
              </a:p>
              <a:p>
                <a:pPr marL="182563" indent="-182563">
                  <a:buSzPct val="121000"/>
                  <a:buFont typeface="Arial" panose="020B0604020202020204" pitchFamily="34" charset="0"/>
                  <a:buChar char="•"/>
                </a:pP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Gaussian white noise: </a:t>
                </a:r>
                <a:r>
                  <a:rPr lang="en-US" altLang="en-US" sz="1800" dirty="0" smtClean="0">
                    <a:solidFill>
                      <a:srgbClr val="002060"/>
                    </a:solidFill>
                    <a:latin typeface="+mn-lt"/>
                  </a:rPr>
                  <a:t>i</a:t>
                </a: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.i.d. samples with Gaussian distribution.</a:t>
                </a:r>
              </a:p>
              <a:p>
                <a:pPr marL="182563" indent="-182563">
                  <a:buFont typeface="Arial" panose="020B0604020202020204" pitchFamily="34" charset="0"/>
                  <a:buChar char="•"/>
                </a:pPr>
                <a:endParaRPr lang="en-US" altLang="en-US" sz="900" dirty="0">
                  <a:solidFill>
                    <a:srgbClr val="002060"/>
                  </a:solidFill>
                </a:endParaRPr>
              </a:p>
              <a:p>
                <a:pPr marL="538163" lvl="1" indent="-182563">
                  <a:buSzPct val="100000"/>
                  <a:buFont typeface="Wingdings" panose="05000000000000000000" pitchFamily="2" charset="2"/>
                  <a:buChar char=""/>
                </a:pPr>
                <a:r>
                  <a:rPr lang="en-US" altLang="en-US" sz="1800" dirty="0" smtClean="0">
                    <a:solidFill>
                      <a:srgbClr val="002060"/>
                    </a:solidFill>
                  </a:rPr>
                  <a:t>Characterized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en-US" sz="18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 (or </a:t>
                </a:r>
                <a14:m>
                  <m:oMath xmlns:m="http://schemas.openxmlformats.org/officeDocument/2006/math">
                    <m:r>
                      <a:rPr lang="en-US" altLang="en-US" sz="18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altLang="en-US" sz="1800" dirty="0" smtClean="0">
                    <a:solidFill>
                      <a:srgbClr val="002060"/>
                    </a:solidFill>
                  </a:rPr>
                  <a:t>).</a:t>
                </a:r>
              </a:p>
              <a:p>
                <a:pPr marL="719138" lvl="1" indent="-274638">
                  <a:buFont typeface="Arial" panose="020B0604020202020204" pitchFamily="34" charset="0"/>
                  <a:buChar char="♦"/>
                </a:pPr>
                <a:endParaRPr lang="en-US" altLang="en-US" sz="9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6628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1" y="3336359"/>
                <a:ext cx="7838440" cy="3401893"/>
              </a:xfrm>
              <a:prstGeom prst="rect">
                <a:avLst/>
              </a:prstGeom>
              <a:blipFill rotWithShape="0">
                <a:blip r:embed="rId4"/>
                <a:stretch>
                  <a:fillRect l="-85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8" r="8453"/>
          <a:stretch/>
        </p:blipFill>
        <p:spPr bwMode="auto">
          <a:xfrm>
            <a:off x="5298440" y="1633187"/>
            <a:ext cx="3474720" cy="134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8" r="8222"/>
          <a:stretch/>
        </p:blipFill>
        <p:spPr bwMode="auto">
          <a:xfrm>
            <a:off x="5293360" y="3588859"/>
            <a:ext cx="3484880" cy="1353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6334"/>
            <a:ext cx="7772400" cy="838200"/>
          </a:xfrm>
        </p:spPr>
        <p:txBody>
          <a:bodyPr/>
          <a:lstStyle/>
          <a:p>
            <a:r>
              <a:rPr lang="en-US" altLang="en-US" dirty="0" smtClean="0"/>
              <a:t>Non-white (colored) noise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02440" y="1276301"/>
            <a:ext cx="44740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We can create correlation among the samples by filtering white noise.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415140" y="2930347"/>
            <a:ext cx="41873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Autoregressive (AR) process  </a:t>
            </a:r>
            <a:r>
              <a:rPr lang="en-US" altLang="en-US" sz="1400" dirty="0" smtClean="0">
                <a:solidFill>
                  <a:srgbClr val="002060"/>
                </a:solidFill>
              </a:rPr>
              <a:t>(only poles)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sp>
        <p:nvSpPr>
          <p:cNvPr id="27655" name="Text Box 9"/>
          <p:cNvSpPr txBox="1">
            <a:spLocks noChangeArrowheads="1"/>
          </p:cNvSpPr>
          <p:nvPr/>
        </p:nvSpPr>
        <p:spPr bwMode="auto">
          <a:xfrm>
            <a:off x="402440" y="4162247"/>
            <a:ext cx="43380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Moving-average (MA) process  </a:t>
            </a:r>
            <a:r>
              <a:rPr lang="en-US" altLang="en-US" sz="1400" dirty="0" smtClean="0">
                <a:solidFill>
                  <a:srgbClr val="002060"/>
                </a:solidFill>
              </a:rPr>
              <a:t>(only zeros)</a:t>
            </a:r>
            <a:endParaRPr lang="en-US" altLang="en-US" sz="1400" dirty="0">
              <a:solidFill>
                <a:srgbClr val="002060"/>
              </a:solidFill>
            </a:endParaRPr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415140" y="5470347"/>
            <a:ext cx="67730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CC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2060"/>
                </a:solidFill>
              </a:rPr>
              <a:t>Autoregressive, moving-average (ARMA) process  </a:t>
            </a:r>
            <a:r>
              <a:rPr lang="en-US" altLang="en-US" sz="1400" dirty="0" smtClean="0">
                <a:solidFill>
                  <a:srgbClr val="002060"/>
                </a:solidFill>
              </a:rPr>
              <a:t>(poles and zeros)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70724" y="2141343"/>
                <a:ext cx="17738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rgbClr val="002060"/>
                    </a:solidFill>
                  </a:rPr>
                  <a:t>: white noise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24" y="2141343"/>
                <a:ext cx="1773819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976151" y="3320044"/>
                <a:ext cx="21192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=.98 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151" y="3320044"/>
                <a:ext cx="2119298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30532" y="3393485"/>
                <a:ext cx="3771481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0 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532" y="3393485"/>
                <a:ext cx="3771481" cy="390748"/>
              </a:xfrm>
              <a:prstGeom prst="rect">
                <a:avLst/>
              </a:prstGeom>
              <a:blipFill rotWithShape="0">
                <a:blip r:embed="rId6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30532" y="4623226"/>
                <a:ext cx="2776658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0 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532" y="4623226"/>
                <a:ext cx="2776658" cy="390748"/>
              </a:xfrm>
              <a:prstGeom prst="rect">
                <a:avLst/>
              </a:prstGeom>
              <a:blipFill rotWithShape="0">
                <a:blip r:embed="rId7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30532" y="5936689"/>
                <a:ext cx="5230021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532" y="5936689"/>
                <a:ext cx="5230021" cy="390748"/>
              </a:xfrm>
              <a:prstGeom prst="rect">
                <a:avLst/>
              </a:prstGeom>
              <a:blipFill rotWithShape="0">
                <a:blip r:embed="rId8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836194" y="1336122"/>
                <a:ext cx="3992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194" y="1336122"/>
                <a:ext cx="399212" cy="40011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482604" y="4649323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pink noise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149970" y="1343421"/>
            <a:ext cx="3769743" cy="1579042"/>
          </a:xfrm>
          <a:prstGeom prst="rect">
            <a:avLst/>
          </a:prstGeom>
          <a:noFill/>
          <a:ln w="9525" cap="flat" cmpd="sng" algn="ctr">
            <a:solidFill>
              <a:srgbClr val="6679B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000" b="0" i="0" u="none" strike="noStrike" cap="none" normalizeH="0" baseline="0" smtClean="0">
              <a:ln>
                <a:noFill/>
              </a:ln>
              <a:solidFill>
                <a:srgbClr val="00CC00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156348" y="3294457"/>
            <a:ext cx="3769743" cy="1751996"/>
          </a:xfrm>
          <a:prstGeom prst="rect">
            <a:avLst/>
          </a:prstGeom>
          <a:noFill/>
          <a:ln w="9525" cap="flat" cmpd="sng" algn="ctr">
            <a:solidFill>
              <a:srgbClr val="6679B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000" b="0" i="0" u="none" strike="noStrike" cap="none" normalizeH="0" baseline="0" smtClean="0">
              <a:ln>
                <a:noFill/>
              </a:ln>
              <a:solidFill>
                <a:srgbClr val="00CC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00CC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00CC00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solidFill>
              <a:srgbClr val="002060"/>
            </a:solidFill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7681</TotalTime>
  <Words>699</Words>
  <Application>Microsoft Office PowerPoint</Application>
  <PresentationFormat>On-screen Show (4:3)</PresentationFormat>
  <Paragraphs>259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Cambria Math</vt:lpstr>
      <vt:lpstr>Symbol</vt:lpstr>
      <vt:lpstr>Times New Roman</vt:lpstr>
      <vt:lpstr>Wingdings</vt:lpstr>
      <vt:lpstr>Blank Presentation</vt:lpstr>
      <vt:lpstr>Equation</vt:lpstr>
      <vt:lpstr>Microsoft Equation 3.0</vt:lpstr>
      <vt:lpstr>Random Signals  Basic concepts</vt:lpstr>
      <vt:lpstr>Motivation</vt:lpstr>
      <vt:lpstr>Is this a random signal?</vt:lpstr>
      <vt:lpstr>Mathematical models</vt:lpstr>
      <vt:lpstr>Finite-length signals</vt:lpstr>
      <vt:lpstr>Full description</vt:lpstr>
      <vt:lpstr>The whole is not just the sum of its parts</vt:lpstr>
      <vt:lpstr>Example</vt:lpstr>
      <vt:lpstr>Independent random variables</vt:lpstr>
      <vt:lpstr>Second-order description</vt:lpstr>
      <vt:lpstr>PowerPoint Presentation</vt:lpstr>
      <vt:lpstr>Properties of autocovariance and autocorrelation matrices</vt:lpstr>
      <vt:lpstr>Covariance of independent variables</vt:lpstr>
      <vt:lpstr>Cross-covariance and cross-correlation</vt:lpstr>
      <vt:lpstr>Normal (Gaussian) distribution for real variables</vt:lpstr>
      <vt:lpstr>Infinite-length signals</vt:lpstr>
      <vt:lpstr>Second-order description</vt:lpstr>
      <vt:lpstr>Stationary processes</vt:lpstr>
      <vt:lpstr>Ergodic processes</vt:lpstr>
      <vt:lpstr>Autocorrelation of stationary processes</vt:lpstr>
      <vt:lpstr>Properties of the autocorrelation function</vt:lpstr>
      <vt:lpstr>Power spectrum of stationary processes</vt:lpstr>
      <vt:lpstr>Cross-correlation and cross-covariance</vt:lpstr>
      <vt:lpstr>White noise</vt:lpstr>
      <vt:lpstr>Non-white (colored) noise</vt:lpstr>
    </vt:vector>
  </TitlesOfParts>
  <Company>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Estimação e Classificação</dc:title>
  <dc:creator>jsm</dc:creator>
  <cp:lastModifiedBy>lba</cp:lastModifiedBy>
  <cp:revision>404</cp:revision>
  <cp:lastPrinted>2000-10-10T07:17:33Z</cp:lastPrinted>
  <dcterms:created xsi:type="dcterms:W3CDTF">2000-06-15T09:10:39Z</dcterms:created>
  <dcterms:modified xsi:type="dcterms:W3CDTF">2016-04-02T16:05:44Z</dcterms:modified>
</cp:coreProperties>
</file>