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22186-0188-4061-BA54-1A6436194CF2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9166E-0BCA-479E-828B-59720103C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F19B0-E437-4B69-95B9-013AC6D064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8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6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0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48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3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7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7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5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5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7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EA518-813F-454E-995A-7275442F04B3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649F6-0A70-4C9D-A651-4274973A4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1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17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em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5.emf"/><Relationship Id="rId5" Type="http://schemas.microsoft.com/office/2007/relationships/media" Target="../media/media3.m4a"/><Relationship Id="rId10" Type="http://schemas.openxmlformats.org/officeDocument/2006/relationships/image" Target="../media/image14.emf"/><Relationship Id="rId4" Type="http://schemas.openxmlformats.org/officeDocument/2006/relationships/audio" Target="../media/media2.m4a"/><Relationship Id="rId9" Type="http://schemas.openxmlformats.org/officeDocument/2006/relationships/image" Target="../media/image13.emf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microsoft.com/office/2007/relationships/media" Target="../media/media5.m4a"/><Relationship Id="rId7" Type="http://schemas.openxmlformats.org/officeDocument/2006/relationships/image" Target="../media/image1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9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emf"/><Relationship Id="rId4" Type="http://schemas.openxmlformats.org/officeDocument/2006/relationships/audio" Target="../media/media5.m4a"/><Relationship Id="rId9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microsoft.com/office/2007/relationships/media" Target="../media/media7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11" Type="http://schemas.openxmlformats.org/officeDocument/2006/relationships/image" Target="../media/image26.emf"/><Relationship Id="rId5" Type="http://schemas.microsoft.com/office/2007/relationships/media" Target="../media/media8.m4a"/><Relationship Id="rId10" Type="http://schemas.openxmlformats.org/officeDocument/2006/relationships/image" Target="../media/image25.emf"/><Relationship Id="rId4" Type="http://schemas.openxmlformats.org/officeDocument/2006/relationships/audio" Target="../media/media7.m4a"/><Relationship Id="rId9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Sampling of </a:t>
            </a:r>
            <a:r>
              <a:rPr lang="en-US" sz="3600" i="1" dirty="0" smtClean="0"/>
              <a:t>h</a:t>
            </a:r>
            <a:r>
              <a:rPr lang="en-US" sz="3600" dirty="0" smtClean="0"/>
              <a:t>(</a:t>
            </a:r>
            <a:r>
              <a:rPr lang="en-US" sz="3600" i="1" dirty="0" smtClean="0"/>
              <a:t>n</a:t>
            </a:r>
            <a:r>
              <a:rPr lang="en-US" sz="3600" dirty="0" smtClean="0"/>
              <a:t>): Butterworth low-pass filter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067" y="1552828"/>
            <a:ext cx="8032569" cy="429191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Specifications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 smtClean="0"/>
              <a:t>0.89125 = –1 dB</a:t>
            </a:r>
          </a:p>
          <a:p>
            <a:pPr marL="0" indent="0">
              <a:buNone/>
            </a:pPr>
            <a:r>
              <a:rPr lang="en-US" sz="1600" dirty="0" smtClean="0"/>
              <a:t>0.17783 = –15 dB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10" y="2170730"/>
            <a:ext cx="3913851" cy="613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81" y="3129749"/>
            <a:ext cx="4003863" cy="5900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718" y="1442981"/>
            <a:ext cx="4000000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06" y="290985"/>
            <a:ext cx="8218788" cy="58634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Bilinear mapping: mapping of the specifications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070" y="1106654"/>
            <a:ext cx="4463645" cy="546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6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105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Bilinear mapping: example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000" y="1552828"/>
            <a:ext cx="8032569" cy="429191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Specifications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0.89125 = –1 dB</a:t>
            </a:r>
          </a:p>
          <a:p>
            <a:pPr marL="0" indent="0">
              <a:buNone/>
            </a:pPr>
            <a:r>
              <a:rPr lang="en-US" sz="1600" dirty="0" smtClean="0"/>
              <a:t>0.17783 = –15 dB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3" y="2170730"/>
            <a:ext cx="3913851" cy="6134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1" y="3002195"/>
            <a:ext cx="4933768" cy="13334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84" y="1411025"/>
            <a:ext cx="4107536" cy="52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9505"/>
            <a:ext cx="7886700" cy="833479"/>
          </a:xfrm>
        </p:spPr>
        <p:txBody>
          <a:bodyPr/>
          <a:lstStyle/>
          <a:p>
            <a:r>
              <a:rPr lang="en-US" dirty="0" smtClean="0"/>
              <a:t>Windows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95" y="1604253"/>
            <a:ext cx="3361905" cy="7809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95" y="3542140"/>
            <a:ext cx="4000000" cy="771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95" y="5342264"/>
            <a:ext cx="4047619" cy="7238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8138"/>
          <a:stretch/>
        </p:blipFill>
        <p:spPr>
          <a:xfrm>
            <a:off x="5022466" y="1221550"/>
            <a:ext cx="3752381" cy="17934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014" y="3060949"/>
            <a:ext cx="3704762" cy="1980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8429" y="4908692"/>
            <a:ext cx="3704762" cy="1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16" y="365126"/>
            <a:ext cx="8119935" cy="1325563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Example: low-pass filter</a:t>
            </a:r>
            <a:endParaRPr lang="en-US" sz="3600" dirty="0"/>
          </a:p>
        </p:txBody>
      </p:sp>
      <p:pic>
        <p:nvPicPr>
          <p:cNvPr id="1217" name="Picture 193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514929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9" name="Picture 19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23304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0" name="Picture 19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221089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1" name="Picture 19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221088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7" name="zma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31115" y="2441638"/>
            <a:ext cx="609600" cy="609600"/>
          </a:xfrm>
          <a:prstGeom prst="rect">
            <a:avLst/>
          </a:prstGeom>
        </p:spPr>
      </p:pic>
      <p:pic>
        <p:nvPicPr>
          <p:cNvPr id="1198" name="zma0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31115" y="5139422"/>
            <a:ext cx="609600" cy="609600"/>
          </a:xfrm>
          <a:prstGeom prst="rect">
            <a:avLst/>
          </a:prstGeom>
        </p:spPr>
      </p:pic>
      <p:pic>
        <p:nvPicPr>
          <p:cNvPr id="1199" name="zm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31115" y="913704"/>
            <a:ext cx="609600" cy="609600"/>
          </a:xfrm>
          <a:prstGeom prst="rect">
            <a:avLst/>
          </a:prstGeom>
        </p:spPr>
      </p:pic>
      <p:sp>
        <p:nvSpPr>
          <p:cNvPr id="1200" name="TextBox 1199"/>
          <p:cNvSpPr txBox="1"/>
          <p:nvPr/>
        </p:nvSpPr>
        <p:spPr>
          <a:xfrm>
            <a:off x="7308304" y="1013561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Original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" fill="hold"/>
                                        <p:tgtEl>
                                          <p:spTgt spid="1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33" fill="hold"/>
                                        <p:tgtEl>
                                          <p:spTgt spid="1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33" fill="hold"/>
                                        <p:tgtEl>
                                          <p:spTgt spid="1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890" y="268299"/>
            <a:ext cx="4579679" cy="246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zma24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20190" y="1178982"/>
            <a:ext cx="609600" cy="609600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" y="2780928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zma24sh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20190" y="3699262"/>
            <a:ext cx="609600" cy="609600"/>
          </a:xfrm>
          <a:prstGeom prst="rect">
            <a:avLst/>
          </a:prstGeom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892" y="2780928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891" y="5252309"/>
            <a:ext cx="4579679" cy="1396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4" name="AutoShape 78"/>
          <p:cNvSpPr>
            <a:spLocks noChangeAspect="1" noChangeArrowheads="1" noTextEdit="1"/>
          </p:cNvSpPr>
          <p:nvPr/>
        </p:nvSpPr>
        <p:spPr bwMode="auto">
          <a:xfrm>
            <a:off x="0" y="260350"/>
            <a:ext cx="4579938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5" name="Rectangle 80"/>
          <p:cNvSpPr>
            <a:spLocks noChangeArrowheads="1"/>
          </p:cNvSpPr>
          <p:nvPr/>
        </p:nvSpPr>
        <p:spPr bwMode="auto">
          <a:xfrm>
            <a:off x="595313" y="444500"/>
            <a:ext cx="3549650" cy="1992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6" name="Rectangle 81"/>
          <p:cNvSpPr>
            <a:spLocks noChangeArrowheads="1"/>
          </p:cNvSpPr>
          <p:nvPr/>
        </p:nvSpPr>
        <p:spPr bwMode="auto">
          <a:xfrm>
            <a:off x="595313" y="444500"/>
            <a:ext cx="3549650" cy="1992313"/>
          </a:xfrm>
          <a:prstGeom prst="rect">
            <a:avLst/>
          </a:prstGeom>
          <a:noFill/>
          <a:ln w="4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7" name="Line 82"/>
          <p:cNvSpPr>
            <a:spLocks noChangeShapeType="1"/>
          </p:cNvSpPr>
          <p:nvPr/>
        </p:nvSpPr>
        <p:spPr bwMode="auto">
          <a:xfrm>
            <a:off x="595313" y="444500"/>
            <a:ext cx="35496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8" name="Line 83"/>
          <p:cNvSpPr>
            <a:spLocks noChangeShapeType="1"/>
          </p:cNvSpPr>
          <p:nvPr/>
        </p:nvSpPr>
        <p:spPr bwMode="auto">
          <a:xfrm>
            <a:off x="595313" y="2436813"/>
            <a:ext cx="35496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9" name="Line 84"/>
          <p:cNvSpPr>
            <a:spLocks noChangeShapeType="1"/>
          </p:cNvSpPr>
          <p:nvPr/>
        </p:nvSpPr>
        <p:spPr bwMode="auto">
          <a:xfrm flipV="1">
            <a:off x="4144963" y="444500"/>
            <a:ext cx="0" cy="1992313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0" name="Line 85"/>
          <p:cNvSpPr>
            <a:spLocks noChangeShapeType="1"/>
          </p:cNvSpPr>
          <p:nvPr/>
        </p:nvSpPr>
        <p:spPr bwMode="auto">
          <a:xfrm flipV="1">
            <a:off x="595313" y="444500"/>
            <a:ext cx="0" cy="1992313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1" name="Line 86"/>
          <p:cNvSpPr>
            <a:spLocks noChangeShapeType="1"/>
          </p:cNvSpPr>
          <p:nvPr/>
        </p:nvSpPr>
        <p:spPr bwMode="auto">
          <a:xfrm>
            <a:off x="595313" y="2436813"/>
            <a:ext cx="35496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2" name="Line 87"/>
          <p:cNvSpPr>
            <a:spLocks noChangeShapeType="1"/>
          </p:cNvSpPr>
          <p:nvPr/>
        </p:nvSpPr>
        <p:spPr bwMode="auto">
          <a:xfrm flipV="1">
            <a:off x="595313" y="444500"/>
            <a:ext cx="0" cy="1992313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3" name="Line 88"/>
          <p:cNvSpPr>
            <a:spLocks noChangeShapeType="1"/>
          </p:cNvSpPr>
          <p:nvPr/>
        </p:nvSpPr>
        <p:spPr bwMode="auto">
          <a:xfrm flipV="1">
            <a:off x="595313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4" name="Line 89"/>
          <p:cNvSpPr>
            <a:spLocks noChangeShapeType="1"/>
          </p:cNvSpPr>
          <p:nvPr/>
        </p:nvSpPr>
        <p:spPr bwMode="auto">
          <a:xfrm>
            <a:off x="595313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5" name="Rectangle 90"/>
          <p:cNvSpPr>
            <a:spLocks noChangeArrowheads="1"/>
          </p:cNvSpPr>
          <p:nvPr/>
        </p:nvSpPr>
        <p:spPr bwMode="auto">
          <a:xfrm>
            <a:off x="576263" y="2446338"/>
            <a:ext cx="7620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6" name="Line 91"/>
          <p:cNvSpPr>
            <a:spLocks noChangeShapeType="1"/>
          </p:cNvSpPr>
          <p:nvPr/>
        </p:nvSpPr>
        <p:spPr bwMode="auto">
          <a:xfrm flipV="1">
            <a:off x="947738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7" name="Line 92"/>
          <p:cNvSpPr>
            <a:spLocks noChangeShapeType="1"/>
          </p:cNvSpPr>
          <p:nvPr/>
        </p:nvSpPr>
        <p:spPr bwMode="auto">
          <a:xfrm>
            <a:off x="947738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8" name="Rectangle 93"/>
          <p:cNvSpPr>
            <a:spLocks noChangeArrowheads="1"/>
          </p:cNvSpPr>
          <p:nvPr/>
        </p:nvSpPr>
        <p:spPr bwMode="auto">
          <a:xfrm>
            <a:off x="862013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0.002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9" name="Line 94"/>
          <p:cNvSpPr>
            <a:spLocks noChangeShapeType="1"/>
          </p:cNvSpPr>
          <p:nvPr/>
        </p:nvSpPr>
        <p:spPr bwMode="auto">
          <a:xfrm flipV="1">
            <a:off x="1303338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0" name="Line 95"/>
          <p:cNvSpPr>
            <a:spLocks noChangeShapeType="1"/>
          </p:cNvSpPr>
          <p:nvPr/>
        </p:nvSpPr>
        <p:spPr bwMode="auto">
          <a:xfrm>
            <a:off x="1303338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1" name="Rectangle 96"/>
          <p:cNvSpPr>
            <a:spLocks noChangeArrowheads="1"/>
          </p:cNvSpPr>
          <p:nvPr/>
        </p:nvSpPr>
        <p:spPr bwMode="auto">
          <a:xfrm>
            <a:off x="1217613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0.004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2" name="Line 97"/>
          <p:cNvSpPr>
            <a:spLocks noChangeShapeType="1"/>
          </p:cNvSpPr>
          <p:nvPr/>
        </p:nvSpPr>
        <p:spPr bwMode="auto">
          <a:xfrm flipV="1">
            <a:off x="1657350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3" name="Line 98"/>
          <p:cNvSpPr>
            <a:spLocks noChangeShapeType="1"/>
          </p:cNvSpPr>
          <p:nvPr/>
        </p:nvSpPr>
        <p:spPr bwMode="auto">
          <a:xfrm>
            <a:off x="1657350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4" name="Rectangle 99"/>
          <p:cNvSpPr>
            <a:spLocks noChangeArrowheads="1"/>
          </p:cNvSpPr>
          <p:nvPr/>
        </p:nvSpPr>
        <p:spPr bwMode="auto">
          <a:xfrm>
            <a:off x="1571625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0.006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5" name="Line 100"/>
          <p:cNvSpPr>
            <a:spLocks noChangeShapeType="1"/>
          </p:cNvSpPr>
          <p:nvPr/>
        </p:nvSpPr>
        <p:spPr bwMode="auto">
          <a:xfrm flipV="1">
            <a:off x="2012950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6" name="Line 101"/>
          <p:cNvSpPr>
            <a:spLocks noChangeShapeType="1"/>
          </p:cNvSpPr>
          <p:nvPr/>
        </p:nvSpPr>
        <p:spPr bwMode="auto">
          <a:xfrm>
            <a:off x="2012950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7" name="Rectangle 102"/>
          <p:cNvSpPr>
            <a:spLocks noChangeArrowheads="1"/>
          </p:cNvSpPr>
          <p:nvPr/>
        </p:nvSpPr>
        <p:spPr bwMode="auto">
          <a:xfrm>
            <a:off x="1927225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0.008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8" name="Line 103"/>
          <p:cNvSpPr>
            <a:spLocks noChangeShapeType="1"/>
          </p:cNvSpPr>
          <p:nvPr/>
        </p:nvSpPr>
        <p:spPr bwMode="auto">
          <a:xfrm flipV="1">
            <a:off x="2370138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9" name="Line 104"/>
          <p:cNvSpPr>
            <a:spLocks noChangeShapeType="1"/>
          </p:cNvSpPr>
          <p:nvPr/>
        </p:nvSpPr>
        <p:spPr bwMode="auto">
          <a:xfrm>
            <a:off x="2370138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0" name="Rectangle 105"/>
          <p:cNvSpPr>
            <a:spLocks noChangeArrowheads="1"/>
          </p:cNvSpPr>
          <p:nvPr/>
        </p:nvSpPr>
        <p:spPr bwMode="auto">
          <a:xfrm>
            <a:off x="2303463" y="2446338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1" name="Line 106"/>
          <p:cNvSpPr>
            <a:spLocks noChangeShapeType="1"/>
          </p:cNvSpPr>
          <p:nvPr/>
        </p:nvSpPr>
        <p:spPr bwMode="auto">
          <a:xfrm flipV="1">
            <a:off x="2722563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2" name="Line 107"/>
          <p:cNvSpPr>
            <a:spLocks noChangeShapeType="1"/>
          </p:cNvSpPr>
          <p:nvPr/>
        </p:nvSpPr>
        <p:spPr bwMode="auto">
          <a:xfrm>
            <a:off x="2722563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3" name="Rectangle 108"/>
          <p:cNvSpPr>
            <a:spLocks noChangeArrowheads="1"/>
          </p:cNvSpPr>
          <p:nvPr/>
        </p:nvSpPr>
        <p:spPr bwMode="auto">
          <a:xfrm>
            <a:off x="2636838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0.012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4" name="Line 109"/>
          <p:cNvSpPr>
            <a:spLocks noChangeShapeType="1"/>
          </p:cNvSpPr>
          <p:nvPr/>
        </p:nvSpPr>
        <p:spPr bwMode="auto">
          <a:xfrm flipV="1">
            <a:off x="3078163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5" name="Line 110"/>
          <p:cNvSpPr>
            <a:spLocks noChangeShapeType="1"/>
          </p:cNvSpPr>
          <p:nvPr/>
        </p:nvSpPr>
        <p:spPr bwMode="auto">
          <a:xfrm>
            <a:off x="3078163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6" name="Rectangle 111"/>
          <p:cNvSpPr>
            <a:spLocks noChangeArrowheads="1"/>
          </p:cNvSpPr>
          <p:nvPr/>
        </p:nvSpPr>
        <p:spPr bwMode="auto">
          <a:xfrm>
            <a:off x="2992438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0.014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7" name="Line 112"/>
          <p:cNvSpPr>
            <a:spLocks noChangeShapeType="1"/>
          </p:cNvSpPr>
          <p:nvPr/>
        </p:nvSpPr>
        <p:spPr bwMode="auto">
          <a:xfrm flipV="1">
            <a:off x="3432175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8" name="Line 113"/>
          <p:cNvSpPr>
            <a:spLocks noChangeShapeType="1"/>
          </p:cNvSpPr>
          <p:nvPr/>
        </p:nvSpPr>
        <p:spPr bwMode="auto">
          <a:xfrm>
            <a:off x="3432175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9" name="Rectangle 114"/>
          <p:cNvSpPr>
            <a:spLocks noChangeArrowheads="1"/>
          </p:cNvSpPr>
          <p:nvPr/>
        </p:nvSpPr>
        <p:spPr bwMode="auto">
          <a:xfrm>
            <a:off x="3346450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0.016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0" name="Line 115"/>
          <p:cNvSpPr>
            <a:spLocks noChangeShapeType="1"/>
          </p:cNvSpPr>
          <p:nvPr/>
        </p:nvSpPr>
        <p:spPr bwMode="auto">
          <a:xfrm flipV="1">
            <a:off x="3787775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1" name="Line 116"/>
          <p:cNvSpPr>
            <a:spLocks noChangeShapeType="1"/>
          </p:cNvSpPr>
          <p:nvPr/>
        </p:nvSpPr>
        <p:spPr bwMode="auto">
          <a:xfrm>
            <a:off x="3787775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2" name="Rectangle 117"/>
          <p:cNvSpPr>
            <a:spLocks noChangeArrowheads="1"/>
          </p:cNvSpPr>
          <p:nvPr/>
        </p:nvSpPr>
        <p:spPr bwMode="auto">
          <a:xfrm>
            <a:off x="3702050" y="2446338"/>
            <a:ext cx="225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0.018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3" name="Line 118"/>
          <p:cNvSpPr>
            <a:spLocks noChangeShapeType="1"/>
          </p:cNvSpPr>
          <p:nvPr/>
        </p:nvSpPr>
        <p:spPr bwMode="auto">
          <a:xfrm flipV="1">
            <a:off x="4144963" y="2398713"/>
            <a:ext cx="0" cy="38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4" name="Line 119"/>
          <p:cNvSpPr>
            <a:spLocks noChangeShapeType="1"/>
          </p:cNvSpPr>
          <p:nvPr/>
        </p:nvSpPr>
        <p:spPr bwMode="auto">
          <a:xfrm>
            <a:off x="4144963" y="444500"/>
            <a:ext cx="0" cy="349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5" name="Rectangle 120"/>
          <p:cNvSpPr>
            <a:spLocks noChangeArrowheads="1"/>
          </p:cNvSpPr>
          <p:nvPr/>
        </p:nvSpPr>
        <p:spPr bwMode="auto">
          <a:xfrm>
            <a:off x="4076700" y="2446338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6" name="Line 121"/>
          <p:cNvSpPr>
            <a:spLocks noChangeShapeType="1"/>
          </p:cNvSpPr>
          <p:nvPr/>
        </p:nvSpPr>
        <p:spPr bwMode="auto">
          <a:xfrm>
            <a:off x="595313" y="2293938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7" name="Line 122"/>
          <p:cNvSpPr>
            <a:spLocks noChangeShapeType="1"/>
          </p:cNvSpPr>
          <p:nvPr/>
        </p:nvSpPr>
        <p:spPr bwMode="auto">
          <a:xfrm flipH="1">
            <a:off x="4105275" y="2293938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8" name="Rectangle 123"/>
          <p:cNvSpPr>
            <a:spLocks noChangeArrowheads="1"/>
          </p:cNvSpPr>
          <p:nvPr/>
        </p:nvSpPr>
        <p:spPr bwMode="auto">
          <a:xfrm>
            <a:off x="425450" y="2255838"/>
            <a:ext cx="2095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-0.02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9" name="Line 124"/>
          <p:cNvSpPr>
            <a:spLocks noChangeShapeType="1"/>
          </p:cNvSpPr>
          <p:nvPr/>
        </p:nvSpPr>
        <p:spPr bwMode="auto">
          <a:xfrm>
            <a:off x="595313" y="2008188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0" name="Line 125"/>
          <p:cNvSpPr>
            <a:spLocks noChangeShapeType="1"/>
          </p:cNvSpPr>
          <p:nvPr/>
        </p:nvSpPr>
        <p:spPr bwMode="auto">
          <a:xfrm flipH="1">
            <a:off x="4105275" y="2008188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1" name="Rectangle 126"/>
          <p:cNvSpPr>
            <a:spLocks noChangeArrowheads="1"/>
          </p:cNvSpPr>
          <p:nvPr/>
        </p:nvSpPr>
        <p:spPr bwMode="auto">
          <a:xfrm>
            <a:off x="544513" y="1970088"/>
            <a:ext cx="7620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2" name="Line 127"/>
          <p:cNvSpPr>
            <a:spLocks noChangeShapeType="1"/>
          </p:cNvSpPr>
          <p:nvPr/>
        </p:nvSpPr>
        <p:spPr bwMode="auto">
          <a:xfrm>
            <a:off x="595313" y="1725613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3" name="Line 128"/>
          <p:cNvSpPr>
            <a:spLocks noChangeShapeType="1"/>
          </p:cNvSpPr>
          <p:nvPr/>
        </p:nvSpPr>
        <p:spPr bwMode="auto">
          <a:xfrm flipH="1">
            <a:off x="4105275" y="1725613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4" name="Rectangle 129"/>
          <p:cNvSpPr>
            <a:spLocks noChangeArrowheads="1"/>
          </p:cNvSpPr>
          <p:nvPr/>
        </p:nvSpPr>
        <p:spPr bwMode="auto">
          <a:xfrm>
            <a:off x="447675" y="1687513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5" name="Line 130"/>
          <p:cNvSpPr>
            <a:spLocks noChangeShapeType="1"/>
          </p:cNvSpPr>
          <p:nvPr/>
        </p:nvSpPr>
        <p:spPr bwMode="auto">
          <a:xfrm>
            <a:off x="595313" y="1438275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6" name="Line 131"/>
          <p:cNvSpPr>
            <a:spLocks noChangeShapeType="1"/>
          </p:cNvSpPr>
          <p:nvPr/>
        </p:nvSpPr>
        <p:spPr bwMode="auto">
          <a:xfrm flipH="1">
            <a:off x="4105275" y="1438275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7" name="Rectangle 132"/>
          <p:cNvSpPr>
            <a:spLocks noChangeArrowheads="1"/>
          </p:cNvSpPr>
          <p:nvPr/>
        </p:nvSpPr>
        <p:spPr bwMode="auto">
          <a:xfrm>
            <a:off x="447675" y="1400175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8" name="Line 133"/>
          <p:cNvSpPr>
            <a:spLocks noChangeShapeType="1"/>
          </p:cNvSpPr>
          <p:nvPr/>
        </p:nvSpPr>
        <p:spPr bwMode="auto">
          <a:xfrm>
            <a:off x="595313" y="1152525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9" name="Line 134"/>
          <p:cNvSpPr>
            <a:spLocks noChangeShapeType="1"/>
          </p:cNvSpPr>
          <p:nvPr/>
        </p:nvSpPr>
        <p:spPr bwMode="auto">
          <a:xfrm flipH="1">
            <a:off x="4105275" y="1152525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0" name="Rectangle 135"/>
          <p:cNvSpPr>
            <a:spLocks noChangeArrowheads="1"/>
          </p:cNvSpPr>
          <p:nvPr/>
        </p:nvSpPr>
        <p:spPr bwMode="auto">
          <a:xfrm>
            <a:off x="447675" y="1114425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1" name="Line 136"/>
          <p:cNvSpPr>
            <a:spLocks noChangeShapeType="1"/>
          </p:cNvSpPr>
          <p:nvPr/>
        </p:nvSpPr>
        <p:spPr bwMode="auto">
          <a:xfrm>
            <a:off x="595313" y="869950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2" name="Line 137"/>
          <p:cNvSpPr>
            <a:spLocks noChangeShapeType="1"/>
          </p:cNvSpPr>
          <p:nvPr/>
        </p:nvSpPr>
        <p:spPr bwMode="auto">
          <a:xfrm flipH="1">
            <a:off x="4105275" y="869950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3" name="Rectangle 138"/>
          <p:cNvSpPr>
            <a:spLocks noChangeArrowheads="1"/>
          </p:cNvSpPr>
          <p:nvPr/>
        </p:nvSpPr>
        <p:spPr bwMode="auto">
          <a:xfrm>
            <a:off x="447675" y="831850"/>
            <a:ext cx="184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0.08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4" name="Line 139"/>
          <p:cNvSpPr>
            <a:spLocks noChangeShapeType="1"/>
          </p:cNvSpPr>
          <p:nvPr/>
        </p:nvSpPr>
        <p:spPr bwMode="auto">
          <a:xfrm>
            <a:off x="595313" y="584200"/>
            <a:ext cx="349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5" name="Line 140"/>
          <p:cNvSpPr>
            <a:spLocks noChangeShapeType="1"/>
          </p:cNvSpPr>
          <p:nvPr/>
        </p:nvSpPr>
        <p:spPr bwMode="auto">
          <a:xfrm flipH="1">
            <a:off x="4105275" y="584200"/>
            <a:ext cx="39688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6" name="Rectangle 141"/>
          <p:cNvSpPr>
            <a:spLocks noChangeArrowheads="1"/>
          </p:cNvSpPr>
          <p:nvPr/>
        </p:nvSpPr>
        <p:spPr bwMode="auto">
          <a:xfrm>
            <a:off x="487363" y="546100"/>
            <a:ext cx="13970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7" name="Line 142"/>
          <p:cNvSpPr>
            <a:spLocks noChangeShapeType="1"/>
          </p:cNvSpPr>
          <p:nvPr/>
        </p:nvSpPr>
        <p:spPr bwMode="auto">
          <a:xfrm>
            <a:off x="595313" y="444500"/>
            <a:ext cx="35496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8" name="Line 143"/>
          <p:cNvSpPr>
            <a:spLocks noChangeShapeType="1"/>
          </p:cNvSpPr>
          <p:nvPr/>
        </p:nvSpPr>
        <p:spPr bwMode="auto">
          <a:xfrm>
            <a:off x="595313" y="2436813"/>
            <a:ext cx="35496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9" name="Line 144"/>
          <p:cNvSpPr>
            <a:spLocks noChangeShapeType="1"/>
          </p:cNvSpPr>
          <p:nvPr/>
        </p:nvSpPr>
        <p:spPr bwMode="auto">
          <a:xfrm flipV="1">
            <a:off x="4144963" y="444500"/>
            <a:ext cx="0" cy="1992313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0" name="Line 145"/>
          <p:cNvSpPr>
            <a:spLocks noChangeShapeType="1"/>
          </p:cNvSpPr>
          <p:nvPr/>
        </p:nvSpPr>
        <p:spPr bwMode="auto">
          <a:xfrm flipV="1">
            <a:off x="595313" y="444500"/>
            <a:ext cx="0" cy="1992313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1" name="Freeform 146"/>
          <p:cNvSpPr>
            <a:spLocks/>
          </p:cNvSpPr>
          <p:nvPr/>
        </p:nvSpPr>
        <p:spPr bwMode="auto">
          <a:xfrm>
            <a:off x="595313" y="565150"/>
            <a:ext cx="2814638" cy="1757363"/>
          </a:xfrm>
          <a:custGeom>
            <a:avLst/>
            <a:gdLst>
              <a:gd name="T0" fmla="*/ 26 w 1773"/>
              <a:gd name="T1" fmla="*/ 823 h 1107"/>
              <a:gd name="T2" fmla="*/ 68 w 1773"/>
              <a:gd name="T3" fmla="*/ 945 h 1107"/>
              <a:gd name="T4" fmla="*/ 110 w 1773"/>
              <a:gd name="T5" fmla="*/ 1075 h 1107"/>
              <a:gd name="T6" fmla="*/ 152 w 1773"/>
              <a:gd name="T7" fmla="*/ 1093 h 1107"/>
              <a:gd name="T8" fmla="*/ 194 w 1773"/>
              <a:gd name="T9" fmla="*/ 921 h 1107"/>
              <a:gd name="T10" fmla="*/ 236 w 1773"/>
              <a:gd name="T11" fmla="*/ 586 h 1107"/>
              <a:gd name="T12" fmla="*/ 278 w 1773"/>
              <a:gd name="T13" fmla="*/ 226 h 1107"/>
              <a:gd name="T14" fmla="*/ 320 w 1773"/>
              <a:gd name="T15" fmla="*/ 16 h 1107"/>
              <a:gd name="T16" fmla="*/ 362 w 1773"/>
              <a:gd name="T17" fmla="*/ 60 h 1107"/>
              <a:gd name="T18" fmla="*/ 404 w 1773"/>
              <a:gd name="T19" fmla="*/ 338 h 1107"/>
              <a:gd name="T20" fmla="*/ 446 w 1773"/>
              <a:gd name="T21" fmla="*/ 709 h 1107"/>
              <a:gd name="T22" fmla="*/ 488 w 1773"/>
              <a:gd name="T23" fmla="*/ 1001 h 1107"/>
              <a:gd name="T24" fmla="*/ 531 w 1773"/>
              <a:gd name="T25" fmla="*/ 1107 h 1107"/>
              <a:gd name="T26" fmla="*/ 571 w 1773"/>
              <a:gd name="T27" fmla="*/ 1037 h 1107"/>
              <a:gd name="T28" fmla="*/ 613 w 1773"/>
              <a:gd name="T29" fmla="*/ 897 h 1107"/>
              <a:gd name="T30" fmla="*/ 655 w 1773"/>
              <a:gd name="T31" fmla="*/ 803 h 1107"/>
              <a:gd name="T32" fmla="*/ 697 w 1773"/>
              <a:gd name="T33" fmla="*/ 909 h 1107"/>
              <a:gd name="T34" fmla="*/ 739 w 1773"/>
              <a:gd name="T35" fmla="*/ 909 h 1107"/>
              <a:gd name="T36" fmla="*/ 781 w 1773"/>
              <a:gd name="T37" fmla="*/ 909 h 1107"/>
              <a:gd name="T38" fmla="*/ 823 w 1773"/>
              <a:gd name="T39" fmla="*/ 909 h 1107"/>
              <a:gd name="T40" fmla="*/ 865 w 1773"/>
              <a:gd name="T41" fmla="*/ 909 h 1107"/>
              <a:gd name="T42" fmla="*/ 907 w 1773"/>
              <a:gd name="T43" fmla="*/ 909 h 1107"/>
              <a:gd name="T44" fmla="*/ 949 w 1773"/>
              <a:gd name="T45" fmla="*/ 909 h 1107"/>
              <a:gd name="T46" fmla="*/ 991 w 1773"/>
              <a:gd name="T47" fmla="*/ 909 h 1107"/>
              <a:gd name="T48" fmla="*/ 1033 w 1773"/>
              <a:gd name="T49" fmla="*/ 909 h 1107"/>
              <a:gd name="T50" fmla="*/ 1076 w 1773"/>
              <a:gd name="T51" fmla="*/ 909 h 1107"/>
              <a:gd name="T52" fmla="*/ 1116 w 1773"/>
              <a:gd name="T53" fmla="*/ 909 h 1107"/>
              <a:gd name="T54" fmla="*/ 1158 w 1773"/>
              <a:gd name="T55" fmla="*/ 909 h 1107"/>
              <a:gd name="T56" fmla="*/ 1200 w 1773"/>
              <a:gd name="T57" fmla="*/ 909 h 1107"/>
              <a:gd name="T58" fmla="*/ 1242 w 1773"/>
              <a:gd name="T59" fmla="*/ 909 h 1107"/>
              <a:gd name="T60" fmla="*/ 1284 w 1773"/>
              <a:gd name="T61" fmla="*/ 909 h 1107"/>
              <a:gd name="T62" fmla="*/ 1326 w 1773"/>
              <a:gd name="T63" fmla="*/ 909 h 1107"/>
              <a:gd name="T64" fmla="*/ 1368 w 1773"/>
              <a:gd name="T65" fmla="*/ 909 h 1107"/>
              <a:gd name="T66" fmla="*/ 1410 w 1773"/>
              <a:gd name="T67" fmla="*/ 909 h 1107"/>
              <a:gd name="T68" fmla="*/ 1452 w 1773"/>
              <a:gd name="T69" fmla="*/ 909 h 1107"/>
              <a:gd name="T70" fmla="*/ 1494 w 1773"/>
              <a:gd name="T71" fmla="*/ 909 h 1107"/>
              <a:gd name="T72" fmla="*/ 1536 w 1773"/>
              <a:gd name="T73" fmla="*/ 909 h 1107"/>
              <a:gd name="T74" fmla="*/ 1578 w 1773"/>
              <a:gd name="T75" fmla="*/ 909 h 1107"/>
              <a:gd name="T76" fmla="*/ 1620 w 1773"/>
              <a:gd name="T77" fmla="*/ 909 h 1107"/>
              <a:gd name="T78" fmla="*/ 1663 w 1773"/>
              <a:gd name="T79" fmla="*/ 909 h 1107"/>
              <a:gd name="T80" fmla="*/ 1703 w 1773"/>
              <a:gd name="T81" fmla="*/ 909 h 1107"/>
              <a:gd name="T82" fmla="*/ 1745 w 1773"/>
              <a:gd name="T83" fmla="*/ 90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73" h="1107">
                <a:moveTo>
                  <a:pt x="0" y="793"/>
                </a:moveTo>
                <a:lnTo>
                  <a:pt x="12" y="803"/>
                </a:lnTo>
                <a:lnTo>
                  <a:pt x="26" y="823"/>
                </a:lnTo>
                <a:lnTo>
                  <a:pt x="40" y="857"/>
                </a:lnTo>
                <a:lnTo>
                  <a:pt x="54" y="897"/>
                </a:lnTo>
                <a:lnTo>
                  <a:pt x="68" y="945"/>
                </a:lnTo>
                <a:lnTo>
                  <a:pt x="82" y="993"/>
                </a:lnTo>
                <a:lnTo>
                  <a:pt x="96" y="1037"/>
                </a:lnTo>
                <a:lnTo>
                  <a:pt x="110" y="1075"/>
                </a:lnTo>
                <a:lnTo>
                  <a:pt x="124" y="1099"/>
                </a:lnTo>
                <a:lnTo>
                  <a:pt x="138" y="1107"/>
                </a:lnTo>
                <a:lnTo>
                  <a:pt x="152" y="1093"/>
                </a:lnTo>
                <a:lnTo>
                  <a:pt x="166" y="1059"/>
                </a:lnTo>
                <a:lnTo>
                  <a:pt x="180" y="1001"/>
                </a:lnTo>
                <a:lnTo>
                  <a:pt x="194" y="921"/>
                </a:lnTo>
                <a:lnTo>
                  <a:pt x="208" y="823"/>
                </a:lnTo>
                <a:lnTo>
                  <a:pt x="222" y="709"/>
                </a:lnTo>
                <a:lnTo>
                  <a:pt x="236" y="586"/>
                </a:lnTo>
                <a:lnTo>
                  <a:pt x="250" y="460"/>
                </a:lnTo>
                <a:lnTo>
                  <a:pt x="264" y="338"/>
                </a:lnTo>
                <a:lnTo>
                  <a:pt x="278" y="226"/>
                </a:lnTo>
                <a:lnTo>
                  <a:pt x="292" y="132"/>
                </a:lnTo>
                <a:lnTo>
                  <a:pt x="306" y="60"/>
                </a:lnTo>
                <a:lnTo>
                  <a:pt x="320" y="16"/>
                </a:lnTo>
                <a:lnTo>
                  <a:pt x="334" y="0"/>
                </a:lnTo>
                <a:lnTo>
                  <a:pt x="348" y="16"/>
                </a:lnTo>
                <a:lnTo>
                  <a:pt x="362" y="60"/>
                </a:lnTo>
                <a:lnTo>
                  <a:pt x="376" y="132"/>
                </a:lnTo>
                <a:lnTo>
                  <a:pt x="390" y="226"/>
                </a:lnTo>
                <a:lnTo>
                  <a:pt x="404" y="338"/>
                </a:lnTo>
                <a:lnTo>
                  <a:pt x="418" y="460"/>
                </a:lnTo>
                <a:lnTo>
                  <a:pt x="432" y="586"/>
                </a:lnTo>
                <a:lnTo>
                  <a:pt x="446" y="709"/>
                </a:lnTo>
                <a:lnTo>
                  <a:pt x="460" y="823"/>
                </a:lnTo>
                <a:lnTo>
                  <a:pt x="474" y="921"/>
                </a:lnTo>
                <a:lnTo>
                  <a:pt x="488" y="1001"/>
                </a:lnTo>
                <a:lnTo>
                  <a:pt x="503" y="1059"/>
                </a:lnTo>
                <a:lnTo>
                  <a:pt x="517" y="1093"/>
                </a:lnTo>
                <a:lnTo>
                  <a:pt x="531" y="1107"/>
                </a:lnTo>
                <a:lnTo>
                  <a:pt x="545" y="1099"/>
                </a:lnTo>
                <a:lnTo>
                  <a:pt x="557" y="1075"/>
                </a:lnTo>
                <a:lnTo>
                  <a:pt x="571" y="1037"/>
                </a:lnTo>
                <a:lnTo>
                  <a:pt x="585" y="993"/>
                </a:lnTo>
                <a:lnTo>
                  <a:pt x="599" y="945"/>
                </a:lnTo>
                <a:lnTo>
                  <a:pt x="613" y="897"/>
                </a:lnTo>
                <a:lnTo>
                  <a:pt x="627" y="857"/>
                </a:lnTo>
                <a:lnTo>
                  <a:pt x="641" y="823"/>
                </a:lnTo>
                <a:lnTo>
                  <a:pt x="655" y="803"/>
                </a:lnTo>
                <a:lnTo>
                  <a:pt x="669" y="793"/>
                </a:lnTo>
                <a:lnTo>
                  <a:pt x="683" y="909"/>
                </a:lnTo>
                <a:lnTo>
                  <a:pt x="697" y="909"/>
                </a:lnTo>
                <a:lnTo>
                  <a:pt x="711" y="909"/>
                </a:lnTo>
                <a:lnTo>
                  <a:pt x="725" y="909"/>
                </a:lnTo>
                <a:lnTo>
                  <a:pt x="739" y="909"/>
                </a:lnTo>
                <a:lnTo>
                  <a:pt x="753" y="909"/>
                </a:lnTo>
                <a:lnTo>
                  <a:pt x="767" y="909"/>
                </a:lnTo>
                <a:lnTo>
                  <a:pt x="781" y="909"/>
                </a:lnTo>
                <a:lnTo>
                  <a:pt x="795" y="909"/>
                </a:lnTo>
                <a:lnTo>
                  <a:pt x="809" y="909"/>
                </a:lnTo>
                <a:lnTo>
                  <a:pt x="823" y="909"/>
                </a:lnTo>
                <a:lnTo>
                  <a:pt x="837" y="909"/>
                </a:lnTo>
                <a:lnTo>
                  <a:pt x="851" y="909"/>
                </a:lnTo>
                <a:lnTo>
                  <a:pt x="865" y="909"/>
                </a:lnTo>
                <a:lnTo>
                  <a:pt x="879" y="909"/>
                </a:lnTo>
                <a:lnTo>
                  <a:pt x="893" y="909"/>
                </a:lnTo>
                <a:lnTo>
                  <a:pt x="907" y="909"/>
                </a:lnTo>
                <a:lnTo>
                  <a:pt x="921" y="909"/>
                </a:lnTo>
                <a:lnTo>
                  <a:pt x="935" y="909"/>
                </a:lnTo>
                <a:lnTo>
                  <a:pt x="949" y="909"/>
                </a:lnTo>
                <a:lnTo>
                  <a:pt x="963" y="909"/>
                </a:lnTo>
                <a:lnTo>
                  <a:pt x="977" y="909"/>
                </a:lnTo>
                <a:lnTo>
                  <a:pt x="991" y="909"/>
                </a:lnTo>
                <a:lnTo>
                  <a:pt x="1005" y="909"/>
                </a:lnTo>
                <a:lnTo>
                  <a:pt x="1019" y="909"/>
                </a:lnTo>
                <a:lnTo>
                  <a:pt x="1033" y="909"/>
                </a:lnTo>
                <a:lnTo>
                  <a:pt x="1047" y="909"/>
                </a:lnTo>
                <a:lnTo>
                  <a:pt x="1061" y="909"/>
                </a:lnTo>
                <a:lnTo>
                  <a:pt x="1076" y="909"/>
                </a:lnTo>
                <a:lnTo>
                  <a:pt x="1090" y="909"/>
                </a:lnTo>
                <a:lnTo>
                  <a:pt x="1104" y="909"/>
                </a:lnTo>
                <a:lnTo>
                  <a:pt x="1116" y="909"/>
                </a:lnTo>
                <a:lnTo>
                  <a:pt x="1130" y="909"/>
                </a:lnTo>
                <a:lnTo>
                  <a:pt x="1144" y="909"/>
                </a:lnTo>
                <a:lnTo>
                  <a:pt x="1158" y="909"/>
                </a:lnTo>
                <a:lnTo>
                  <a:pt x="1172" y="909"/>
                </a:lnTo>
                <a:lnTo>
                  <a:pt x="1186" y="909"/>
                </a:lnTo>
                <a:lnTo>
                  <a:pt x="1200" y="909"/>
                </a:lnTo>
                <a:lnTo>
                  <a:pt x="1214" y="909"/>
                </a:lnTo>
                <a:lnTo>
                  <a:pt x="1228" y="909"/>
                </a:lnTo>
                <a:lnTo>
                  <a:pt x="1242" y="909"/>
                </a:lnTo>
                <a:lnTo>
                  <a:pt x="1256" y="909"/>
                </a:lnTo>
                <a:lnTo>
                  <a:pt x="1270" y="909"/>
                </a:lnTo>
                <a:lnTo>
                  <a:pt x="1284" y="909"/>
                </a:lnTo>
                <a:lnTo>
                  <a:pt x="1298" y="909"/>
                </a:lnTo>
                <a:lnTo>
                  <a:pt x="1312" y="909"/>
                </a:lnTo>
                <a:lnTo>
                  <a:pt x="1326" y="909"/>
                </a:lnTo>
                <a:lnTo>
                  <a:pt x="1340" y="909"/>
                </a:lnTo>
                <a:lnTo>
                  <a:pt x="1354" y="909"/>
                </a:lnTo>
                <a:lnTo>
                  <a:pt x="1368" y="909"/>
                </a:lnTo>
                <a:lnTo>
                  <a:pt x="1382" y="909"/>
                </a:lnTo>
                <a:lnTo>
                  <a:pt x="1396" y="909"/>
                </a:lnTo>
                <a:lnTo>
                  <a:pt x="1410" y="909"/>
                </a:lnTo>
                <a:lnTo>
                  <a:pt x="1424" y="909"/>
                </a:lnTo>
                <a:lnTo>
                  <a:pt x="1438" y="909"/>
                </a:lnTo>
                <a:lnTo>
                  <a:pt x="1452" y="909"/>
                </a:lnTo>
                <a:lnTo>
                  <a:pt x="1466" y="909"/>
                </a:lnTo>
                <a:lnTo>
                  <a:pt x="1480" y="909"/>
                </a:lnTo>
                <a:lnTo>
                  <a:pt x="1494" y="909"/>
                </a:lnTo>
                <a:lnTo>
                  <a:pt x="1508" y="909"/>
                </a:lnTo>
                <a:lnTo>
                  <a:pt x="1522" y="909"/>
                </a:lnTo>
                <a:lnTo>
                  <a:pt x="1536" y="909"/>
                </a:lnTo>
                <a:lnTo>
                  <a:pt x="1550" y="909"/>
                </a:lnTo>
                <a:lnTo>
                  <a:pt x="1564" y="909"/>
                </a:lnTo>
                <a:lnTo>
                  <a:pt x="1578" y="909"/>
                </a:lnTo>
                <a:lnTo>
                  <a:pt x="1592" y="909"/>
                </a:lnTo>
                <a:lnTo>
                  <a:pt x="1606" y="909"/>
                </a:lnTo>
                <a:lnTo>
                  <a:pt x="1620" y="909"/>
                </a:lnTo>
                <a:lnTo>
                  <a:pt x="1634" y="909"/>
                </a:lnTo>
                <a:lnTo>
                  <a:pt x="1649" y="909"/>
                </a:lnTo>
                <a:lnTo>
                  <a:pt x="1663" y="909"/>
                </a:lnTo>
                <a:lnTo>
                  <a:pt x="1675" y="909"/>
                </a:lnTo>
                <a:lnTo>
                  <a:pt x="1689" y="909"/>
                </a:lnTo>
                <a:lnTo>
                  <a:pt x="1703" y="909"/>
                </a:lnTo>
                <a:lnTo>
                  <a:pt x="1717" y="909"/>
                </a:lnTo>
                <a:lnTo>
                  <a:pt x="1731" y="909"/>
                </a:lnTo>
                <a:lnTo>
                  <a:pt x="1745" y="909"/>
                </a:lnTo>
                <a:lnTo>
                  <a:pt x="1759" y="909"/>
                </a:lnTo>
                <a:lnTo>
                  <a:pt x="1773" y="909"/>
                </a:lnTo>
              </a:path>
            </a:pathLst>
          </a:custGeom>
          <a:noFill/>
          <a:ln w="4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2" name="Freeform 147"/>
          <p:cNvSpPr>
            <a:spLocks/>
          </p:cNvSpPr>
          <p:nvPr/>
        </p:nvSpPr>
        <p:spPr bwMode="auto">
          <a:xfrm>
            <a:off x="3409950" y="2008188"/>
            <a:ext cx="738188" cy="0"/>
          </a:xfrm>
          <a:custGeom>
            <a:avLst/>
            <a:gdLst>
              <a:gd name="T0" fmla="*/ 0 w 465"/>
              <a:gd name="T1" fmla="*/ 14 w 465"/>
              <a:gd name="T2" fmla="*/ 28 w 465"/>
              <a:gd name="T3" fmla="*/ 42 w 465"/>
              <a:gd name="T4" fmla="*/ 56 w 465"/>
              <a:gd name="T5" fmla="*/ 70 w 465"/>
              <a:gd name="T6" fmla="*/ 84 w 465"/>
              <a:gd name="T7" fmla="*/ 98 w 465"/>
              <a:gd name="T8" fmla="*/ 112 w 465"/>
              <a:gd name="T9" fmla="*/ 126 w 465"/>
              <a:gd name="T10" fmla="*/ 140 w 465"/>
              <a:gd name="T11" fmla="*/ 154 w 465"/>
              <a:gd name="T12" fmla="*/ 168 w 465"/>
              <a:gd name="T13" fmla="*/ 182 w 465"/>
              <a:gd name="T14" fmla="*/ 196 w 465"/>
              <a:gd name="T15" fmla="*/ 210 w 465"/>
              <a:gd name="T16" fmla="*/ 224 w 465"/>
              <a:gd name="T17" fmla="*/ 238 w 465"/>
              <a:gd name="T18" fmla="*/ 252 w 465"/>
              <a:gd name="T19" fmla="*/ 266 w 465"/>
              <a:gd name="T20" fmla="*/ 280 w 465"/>
              <a:gd name="T21" fmla="*/ 294 w 465"/>
              <a:gd name="T22" fmla="*/ 308 w 465"/>
              <a:gd name="T23" fmla="*/ 322 w 465"/>
              <a:gd name="T24" fmla="*/ 336 w 465"/>
              <a:gd name="T25" fmla="*/ 350 w 465"/>
              <a:gd name="T26" fmla="*/ 364 w 465"/>
              <a:gd name="T27" fmla="*/ 378 w 465"/>
              <a:gd name="T28" fmla="*/ 392 w 465"/>
              <a:gd name="T29" fmla="*/ 406 w 465"/>
              <a:gd name="T30" fmla="*/ 420 w 465"/>
              <a:gd name="T31" fmla="*/ 434 w 465"/>
              <a:gd name="T32" fmla="*/ 449 w 465"/>
              <a:gd name="T33" fmla="*/ 461 w 465"/>
              <a:gd name="T34" fmla="*/ 465 w 4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</a:cxnLst>
            <a:rect l="0" t="0" r="r" b="b"/>
            <a:pathLst>
              <a:path w="465">
                <a:moveTo>
                  <a:pt x="0" y="0"/>
                </a:moveTo>
                <a:lnTo>
                  <a:pt x="14" y="0"/>
                </a:lnTo>
                <a:lnTo>
                  <a:pt x="28" y="0"/>
                </a:lnTo>
                <a:lnTo>
                  <a:pt x="42" y="0"/>
                </a:lnTo>
                <a:lnTo>
                  <a:pt x="56" y="0"/>
                </a:lnTo>
                <a:lnTo>
                  <a:pt x="70" y="0"/>
                </a:lnTo>
                <a:lnTo>
                  <a:pt x="84" y="0"/>
                </a:lnTo>
                <a:lnTo>
                  <a:pt x="98" y="0"/>
                </a:lnTo>
                <a:lnTo>
                  <a:pt x="112" y="0"/>
                </a:lnTo>
                <a:lnTo>
                  <a:pt x="126" y="0"/>
                </a:lnTo>
                <a:lnTo>
                  <a:pt x="140" y="0"/>
                </a:lnTo>
                <a:lnTo>
                  <a:pt x="154" y="0"/>
                </a:lnTo>
                <a:lnTo>
                  <a:pt x="168" y="0"/>
                </a:lnTo>
                <a:lnTo>
                  <a:pt x="182" y="0"/>
                </a:lnTo>
                <a:lnTo>
                  <a:pt x="196" y="0"/>
                </a:lnTo>
                <a:lnTo>
                  <a:pt x="210" y="0"/>
                </a:lnTo>
                <a:lnTo>
                  <a:pt x="224" y="0"/>
                </a:lnTo>
                <a:lnTo>
                  <a:pt x="238" y="0"/>
                </a:lnTo>
                <a:lnTo>
                  <a:pt x="252" y="0"/>
                </a:lnTo>
                <a:lnTo>
                  <a:pt x="266" y="0"/>
                </a:lnTo>
                <a:lnTo>
                  <a:pt x="280" y="0"/>
                </a:lnTo>
                <a:lnTo>
                  <a:pt x="294" y="0"/>
                </a:lnTo>
                <a:lnTo>
                  <a:pt x="308" y="0"/>
                </a:lnTo>
                <a:lnTo>
                  <a:pt x="322" y="0"/>
                </a:lnTo>
                <a:lnTo>
                  <a:pt x="336" y="0"/>
                </a:lnTo>
                <a:lnTo>
                  <a:pt x="350" y="0"/>
                </a:lnTo>
                <a:lnTo>
                  <a:pt x="364" y="0"/>
                </a:lnTo>
                <a:lnTo>
                  <a:pt x="378" y="0"/>
                </a:lnTo>
                <a:lnTo>
                  <a:pt x="392" y="0"/>
                </a:lnTo>
                <a:lnTo>
                  <a:pt x="406" y="0"/>
                </a:lnTo>
                <a:lnTo>
                  <a:pt x="420" y="0"/>
                </a:lnTo>
                <a:lnTo>
                  <a:pt x="434" y="0"/>
                </a:lnTo>
                <a:lnTo>
                  <a:pt x="449" y="0"/>
                </a:lnTo>
                <a:lnTo>
                  <a:pt x="461" y="0"/>
                </a:lnTo>
                <a:lnTo>
                  <a:pt x="465" y="0"/>
                </a:lnTo>
              </a:path>
            </a:pathLst>
          </a:custGeom>
          <a:noFill/>
          <a:ln w="4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3" name="Rectangle 148"/>
          <p:cNvSpPr>
            <a:spLocks noChangeArrowheads="1"/>
          </p:cNvSpPr>
          <p:nvPr/>
        </p:nvSpPr>
        <p:spPr bwMode="auto">
          <a:xfrm>
            <a:off x="2238375" y="2522538"/>
            <a:ext cx="31115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cs typeface="Arial" pitchFamily="34" charset="0"/>
              </a:rPr>
              <a:t>Time (s)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7505" y="5488671"/>
            <a:ext cx="18448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Sampling at 8 kHz</a:t>
            </a:r>
          </a:p>
          <a:p>
            <a:endParaRPr lang="en-US" dirty="0"/>
          </a:p>
          <a:p>
            <a:r>
              <a:rPr lang="en-US" dirty="0" smtClean="0"/>
              <a:t>51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4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2" y="476672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1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38639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3738639"/>
            <a:ext cx="4579679" cy="24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z1a24sh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929" y="2840694"/>
            <a:ext cx="609600" cy="609600"/>
          </a:xfrm>
          <a:prstGeom prst="rect">
            <a:avLst/>
          </a:prstGeom>
        </p:spPr>
      </p:pic>
      <p:pic>
        <p:nvPicPr>
          <p:cNvPr id="5" name="z1a69sh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16217" y="2840694"/>
            <a:ext cx="609600" cy="609600"/>
          </a:xfrm>
          <a:prstGeom prst="rect">
            <a:avLst/>
          </a:prstGeom>
        </p:spPr>
      </p:pic>
      <p:pic>
        <p:nvPicPr>
          <p:cNvPr id="6" name="z1a207sh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929" y="6089475"/>
            <a:ext cx="609600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23242" y="2920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51 samples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64732" y="3553973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501 samples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44389" y="292004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01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1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3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84</Words>
  <Application>Microsoft Office PowerPoint</Application>
  <PresentationFormat>On-screen Show (4:3)</PresentationFormat>
  <Paragraphs>49</Paragraphs>
  <Slides>7</Slides>
  <Notes>1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Office Theme</vt:lpstr>
      <vt:lpstr>Sampling of h(n): Butterworth low-pass filter</vt:lpstr>
      <vt:lpstr>Bilinear mapping: mapping of the specifications</vt:lpstr>
      <vt:lpstr>Bilinear mapping: example</vt:lpstr>
      <vt:lpstr>Windows</vt:lpstr>
      <vt:lpstr>Example: low-pass filter</vt:lpstr>
      <vt:lpstr>PowerPoint Presentation</vt:lpstr>
      <vt:lpstr>PowerPoint Presentation</vt:lpstr>
    </vt:vector>
  </TitlesOfParts>
  <Company>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of h(n): Butterworth low-pass filter</dc:title>
  <dc:creator>lba</dc:creator>
  <cp:lastModifiedBy>lba</cp:lastModifiedBy>
  <cp:revision>8</cp:revision>
  <dcterms:created xsi:type="dcterms:W3CDTF">2016-03-16T18:52:11Z</dcterms:created>
  <dcterms:modified xsi:type="dcterms:W3CDTF">2016-03-16T20:11:37Z</dcterms:modified>
</cp:coreProperties>
</file>