
<file path=[Content_Types].xml><?xml version="1.0" encoding="utf-8"?>
<Types xmlns="http://schemas.openxmlformats.org/package/2006/content-types">
  <Default Extension="png" ContentType="image/png"/>
  <Default Extension="emf" ContentType="image/x-emf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3" r:id="rId3"/>
    <p:sldId id="264" r:id="rId4"/>
    <p:sldId id="267" r:id="rId5"/>
    <p:sldId id="268" r:id="rId6"/>
    <p:sldId id="273" r:id="rId7"/>
    <p:sldId id="259" r:id="rId8"/>
    <p:sldId id="258" r:id="rId9"/>
    <p:sldId id="272" r:id="rId10"/>
    <p:sldId id="265" r:id="rId11"/>
    <p:sldId id="260" r:id="rId12"/>
    <p:sldId id="271" r:id="rId13"/>
    <p:sldId id="26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3247F-6306-4A6C-A3D9-28C1C7CCC946}" type="datetimeFigureOut">
              <a:rPr lang="en-US" smtClean="0"/>
              <a:t>16-02-16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545B-5B07-4252-BF85-1812027E3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1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800"/>
              </a:spcBef>
              <a:defRPr sz="2400"/>
            </a:lvl1pPr>
            <a:lvl2pPr>
              <a:spcBef>
                <a:spcPts val="1800"/>
              </a:spcBef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3247F-6306-4A6C-A3D9-28C1C7CCC946}" type="datetimeFigureOut">
              <a:rPr lang="en-US" smtClean="0"/>
              <a:t>16-02-16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545B-5B07-4252-BF85-1812027E3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85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3247F-6306-4A6C-A3D9-28C1C7CCC946}" type="datetimeFigureOut">
              <a:rPr lang="en-US" smtClean="0"/>
              <a:t>16-02-16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545B-5B07-4252-BF85-1812027E3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90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3247F-6306-4A6C-A3D9-28C1C7CCC946}" type="datetimeFigureOut">
              <a:rPr lang="en-US" smtClean="0"/>
              <a:t>16-02-16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545B-5B07-4252-BF85-1812027E3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409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3247F-6306-4A6C-A3D9-28C1C7CCC946}" type="datetimeFigureOut">
              <a:rPr lang="en-US" smtClean="0"/>
              <a:t>16-02-16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545B-5B07-4252-BF85-1812027E3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285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3247F-6306-4A6C-A3D9-28C1C7CCC946}" type="datetimeFigureOut">
              <a:rPr lang="en-US" smtClean="0"/>
              <a:t>16-02-16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545B-5B07-4252-BF85-1812027E3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76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3247F-6306-4A6C-A3D9-28C1C7CCC946}" type="datetimeFigureOut">
              <a:rPr lang="en-US" smtClean="0"/>
              <a:t>16-02-16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545B-5B07-4252-BF85-1812027E3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8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3247F-6306-4A6C-A3D9-28C1C7CCC946}" type="datetimeFigureOut">
              <a:rPr lang="en-US" smtClean="0"/>
              <a:t>16-02-16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545B-5B07-4252-BF85-1812027E3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6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3247F-6306-4A6C-A3D9-28C1C7CCC946}" type="datetimeFigureOut">
              <a:rPr lang="en-US" smtClean="0"/>
              <a:t>16-02-16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545B-5B07-4252-BF85-1812027E3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881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3247F-6306-4A6C-A3D9-28C1C7CCC946}" type="datetimeFigureOut">
              <a:rPr lang="en-US" smtClean="0"/>
              <a:t>16-02-16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545B-5B07-4252-BF85-1812027E3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30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3247F-6306-4A6C-A3D9-28C1C7CCC946}" type="datetimeFigureOut">
              <a:rPr lang="en-US" smtClean="0"/>
              <a:t>16-02-16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545B-5B07-4252-BF85-1812027E3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3247F-6306-4A6C-A3D9-28C1C7CCC946}" type="datetimeFigureOut">
              <a:rPr lang="en-US" smtClean="0"/>
              <a:t>16-02-16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2545B-5B07-4252-BF85-1812027E3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79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2.m4a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4a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4.m4a"/><Relationship Id="rId7" Type="http://schemas.openxmlformats.org/officeDocument/2006/relationships/image" Target="../media/image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emf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x.it.pt/~lbalmeida/pd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80768"/>
          </a:xfrm>
        </p:spPr>
        <p:txBody>
          <a:bodyPr/>
          <a:lstStyle/>
          <a:p>
            <a:r>
              <a:rPr lang="en-US" dirty="0" smtClean="0"/>
              <a:t>Signals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3180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 </a:t>
            </a:r>
            <a:r>
              <a:rPr lang="en-US" dirty="0" smtClean="0"/>
              <a:t>         Sound				    Image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Discrete-time (sequence)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5" t="6218" r="9082" b="9705"/>
          <a:stretch/>
        </p:blipFill>
        <p:spPr>
          <a:xfrm>
            <a:off x="769784" y="1795084"/>
            <a:ext cx="3953164" cy="18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933" y="1818234"/>
            <a:ext cx="2793651" cy="38095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6" t="5512" r="8934" b="2805"/>
          <a:stretch/>
        </p:blipFill>
        <p:spPr>
          <a:xfrm>
            <a:off x="556062" y="4409954"/>
            <a:ext cx="4166886" cy="199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4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91238"/>
            <a:ext cx="7886700" cy="1325563"/>
          </a:xfrm>
        </p:spPr>
        <p:txBody>
          <a:bodyPr/>
          <a:lstStyle/>
          <a:p>
            <a:r>
              <a:rPr lang="en-US" dirty="0" smtClean="0"/>
              <a:t>Systems</a:t>
            </a:r>
            <a:endParaRPr lang="en-US" dirty="0"/>
          </a:p>
        </p:txBody>
      </p:sp>
      <p:grpSp>
        <p:nvGrpSpPr>
          <p:cNvPr id="59" name="Group 58"/>
          <p:cNvGrpSpPr/>
          <p:nvPr/>
        </p:nvGrpSpPr>
        <p:grpSpPr>
          <a:xfrm>
            <a:off x="672396" y="2170720"/>
            <a:ext cx="7823623" cy="1388771"/>
            <a:chOff x="484691" y="1284904"/>
            <a:chExt cx="8981235" cy="1594259"/>
          </a:xfrm>
        </p:grpSpPr>
        <p:sp>
          <p:nvSpPr>
            <p:cNvPr id="4" name="Rectangle 3"/>
            <p:cNvSpPr/>
            <p:nvPr/>
          </p:nvSpPr>
          <p:spPr>
            <a:xfrm>
              <a:off x="3579700" y="1972538"/>
              <a:ext cx="360040" cy="360041"/>
            </a:xfrm>
            <a:prstGeom prst="rect">
              <a:avLst/>
            </a:prstGeom>
            <a:noFill/>
            <a:ln w="222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939740" y="1972538"/>
              <a:ext cx="360040" cy="360041"/>
            </a:xfrm>
            <a:prstGeom prst="rect">
              <a:avLst/>
            </a:prstGeom>
            <a:noFill/>
            <a:ln w="222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295581" y="1972538"/>
              <a:ext cx="360040" cy="360041"/>
            </a:xfrm>
            <a:prstGeom prst="rect">
              <a:avLst/>
            </a:prstGeom>
            <a:noFill/>
            <a:ln w="222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655620" y="1972538"/>
              <a:ext cx="360040" cy="360041"/>
            </a:xfrm>
            <a:prstGeom prst="rect">
              <a:avLst/>
            </a:prstGeom>
            <a:noFill/>
            <a:ln w="222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015661" y="1972538"/>
              <a:ext cx="360040" cy="360041"/>
            </a:xfrm>
            <a:prstGeom prst="rect">
              <a:avLst/>
            </a:prstGeom>
            <a:noFill/>
            <a:ln w="222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375700" y="1972538"/>
              <a:ext cx="360040" cy="360041"/>
            </a:xfrm>
            <a:prstGeom prst="rect">
              <a:avLst/>
            </a:prstGeom>
            <a:noFill/>
            <a:ln w="222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735741" y="1972538"/>
              <a:ext cx="360040" cy="360041"/>
            </a:xfrm>
            <a:prstGeom prst="rect">
              <a:avLst/>
            </a:prstGeom>
            <a:noFill/>
            <a:ln w="222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095781" y="1972538"/>
              <a:ext cx="360040" cy="360040"/>
            </a:xfrm>
            <a:prstGeom prst="rect">
              <a:avLst/>
            </a:prstGeom>
            <a:noFill/>
            <a:ln w="222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2643596" y="1943058"/>
              <a:ext cx="432048" cy="432049"/>
            </a:xfrm>
            <a:prstGeom prst="ellipse">
              <a:avLst/>
            </a:prstGeom>
            <a:noFill/>
            <a:ln w="222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687378" y="1930791"/>
              <a:ext cx="344484" cy="4239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3"/>
                  </a:solidFill>
                </a:rPr>
                <a:t>+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cxnSp>
          <p:nvCxnSpPr>
            <p:cNvPr id="15" name="Straight Arrow Connector 14"/>
            <p:cNvCxnSpPr>
              <a:stCxn id="12" idx="6"/>
              <a:endCxn id="4" idx="1"/>
            </p:cNvCxnSpPr>
            <p:nvPr/>
          </p:nvCxnSpPr>
          <p:spPr>
            <a:xfrm flipV="1">
              <a:off x="3075644" y="2152558"/>
              <a:ext cx="504056" cy="6525"/>
            </a:xfrm>
            <a:prstGeom prst="straightConnector1">
              <a:avLst/>
            </a:prstGeom>
            <a:ln w="22225">
              <a:solidFill>
                <a:schemeClr val="accent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6" idx="0"/>
            </p:cNvCxnSpPr>
            <p:nvPr/>
          </p:nvCxnSpPr>
          <p:spPr>
            <a:xfrm flipV="1">
              <a:off x="4475600" y="1583019"/>
              <a:ext cx="0" cy="389519"/>
            </a:xfrm>
            <a:prstGeom prst="line">
              <a:avLst/>
            </a:prstGeom>
            <a:ln w="22225">
              <a:solidFill>
                <a:schemeClr val="accent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3327676" y="1583019"/>
              <a:ext cx="540056" cy="0"/>
            </a:xfrm>
            <a:prstGeom prst="straightConnector1">
              <a:avLst/>
            </a:prstGeom>
            <a:ln w="22225">
              <a:solidFill>
                <a:schemeClr val="accent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endCxn id="12" idx="7"/>
            </p:cNvCxnSpPr>
            <p:nvPr/>
          </p:nvCxnSpPr>
          <p:spPr>
            <a:xfrm flipH="1">
              <a:off x="3012372" y="1583019"/>
              <a:ext cx="315300" cy="423311"/>
            </a:xfrm>
            <a:prstGeom prst="straightConnector1">
              <a:avLst/>
            </a:prstGeom>
            <a:ln w="22225">
              <a:solidFill>
                <a:schemeClr val="accent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9" idx="0"/>
            </p:cNvCxnSpPr>
            <p:nvPr/>
          </p:nvCxnSpPr>
          <p:spPr>
            <a:xfrm flipV="1">
              <a:off x="5555721" y="1294987"/>
              <a:ext cx="0" cy="677551"/>
            </a:xfrm>
            <a:prstGeom prst="line">
              <a:avLst/>
            </a:prstGeom>
            <a:ln w="22225">
              <a:solidFill>
                <a:schemeClr val="accent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2859621" y="1294987"/>
              <a:ext cx="2088231" cy="0"/>
            </a:xfrm>
            <a:prstGeom prst="line">
              <a:avLst/>
            </a:prstGeom>
            <a:ln w="22225">
              <a:solidFill>
                <a:schemeClr val="accent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endCxn id="12" idx="0"/>
            </p:cNvCxnSpPr>
            <p:nvPr/>
          </p:nvCxnSpPr>
          <p:spPr>
            <a:xfrm>
              <a:off x="2859620" y="1294987"/>
              <a:ext cx="0" cy="648071"/>
            </a:xfrm>
            <a:prstGeom prst="straightConnector1">
              <a:avLst/>
            </a:prstGeom>
            <a:ln w="22225">
              <a:solidFill>
                <a:schemeClr val="accent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endCxn id="12" idx="2"/>
            </p:cNvCxnSpPr>
            <p:nvPr/>
          </p:nvCxnSpPr>
          <p:spPr>
            <a:xfrm>
              <a:off x="1468600" y="2159083"/>
              <a:ext cx="1174996" cy="0"/>
            </a:xfrm>
            <a:prstGeom prst="straightConnector1">
              <a:avLst/>
            </a:prstGeom>
            <a:ln w="22225">
              <a:solidFill>
                <a:schemeClr val="accent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12" idx="4"/>
            </p:cNvCxnSpPr>
            <p:nvPr/>
          </p:nvCxnSpPr>
          <p:spPr>
            <a:xfrm>
              <a:off x="2859620" y="2375107"/>
              <a:ext cx="0" cy="504056"/>
            </a:xfrm>
            <a:prstGeom prst="line">
              <a:avLst/>
            </a:prstGeom>
            <a:ln w="22225">
              <a:solidFill>
                <a:schemeClr val="accent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2859620" y="2879163"/>
              <a:ext cx="4023234" cy="0"/>
            </a:xfrm>
            <a:prstGeom prst="straightConnector1">
              <a:avLst/>
            </a:prstGeom>
            <a:ln w="22225">
              <a:solidFill>
                <a:schemeClr val="accent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484691" y="1903467"/>
              <a:ext cx="848695" cy="4593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Input</a:t>
              </a:r>
              <a:endParaRPr lang="en-US" sz="20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387923" y="1897482"/>
              <a:ext cx="1078003" cy="459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Output</a:t>
              </a:r>
              <a:endParaRPr lang="en-US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3712338" y="1512928"/>
                  <a:ext cx="463801" cy="4593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solidFill>
                              <a:schemeClr val="accent3"/>
                            </a:solidFill>
                            <a:latin typeface="Cambria Math"/>
                          </a:rPr>
                          <m:t>𝛼</m:t>
                        </m:r>
                      </m:oMath>
                    </m:oMathPara>
                  </a14:m>
                  <a:endParaRPr lang="en-US" sz="2000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2338" y="1512928"/>
                  <a:ext cx="463801" cy="45931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4746840" y="1284904"/>
                  <a:ext cx="465642" cy="4593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solidFill>
                              <a:schemeClr val="accent3"/>
                            </a:solidFill>
                            <a:latin typeface="Cambria Math"/>
                          </a:rPr>
                          <m:t>𝛽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6840" y="1284904"/>
                  <a:ext cx="465642" cy="45931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3" name="Straight Arrow Connector 52"/>
            <p:cNvCxnSpPr/>
            <p:nvPr/>
          </p:nvCxnSpPr>
          <p:spPr>
            <a:xfrm flipH="1">
              <a:off x="3867732" y="1583019"/>
              <a:ext cx="607869" cy="0"/>
            </a:xfrm>
            <a:prstGeom prst="straightConnector1">
              <a:avLst/>
            </a:prstGeom>
            <a:ln w="22225">
              <a:solidFill>
                <a:schemeClr val="accent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H="1">
              <a:off x="4947852" y="1294987"/>
              <a:ext cx="607869" cy="0"/>
            </a:xfrm>
            <a:prstGeom prst="straightConnector1">
              <a:avLst/>
            </a:prstGeom>
            <a:ln w="22225">
              <a:solidFill>
                <a:schemeClr val="accent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3824459" y="4658820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3830773" y="5361257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Output</a:t>
            </a:r>
            <a:endParaRPr lang="en-US" dirty="0"/>
          </a:p>
        </p:txBody>
      </p:sp>
      <p:pic>
        <p:nvPicPr>
          <p:cNvPr id="61" name="Fem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95111" y="4557158"/>
            <a:ext cx="609600" cy="609600"/>
          </a:xfrm>
          <a:prstGeom prst="rect">
            <a:avLst/>
          </a:prstGeom>
        </p:spPr>
      </p:pic>
      <p:pic>
        <p:nvPicPr>
          <p:cNvPr id="62" name="FemReverbShort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02121" y="5268951"/>
            <a:ext cx="609600" cy="609600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 flipV="1">
            <a:off x="6245885" y="2926540"/>
            <a:ext cx="0" cy="632951"/>
          </a:xfrm>
          <a:prstGeom prst="straightConnector1">
            <a:avLst/>
          </a:prstGeom>
          <a:ln w="19050">
            <a:solidFill>
              <a:schemeClr val="accent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6245885" y="2926540"/>
            <a:ext cx="745224" cy="0"/>
          </a:xfrm>
          <a:prstGeom prst="straightConnector1">
            <a:avLst/>
          </a:prstGeom>
          <a:ln w="1905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2041261" y="1889720"/>
            <a:ext cx="4945404" cy="20327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>
            <a:endCxn id="28" idx="1"/>
          </p:cNvCxnSpPr>
          <p:nvPr/>
        </p:nvCxnSpPr>
        <p:spPr>
          <a:xfrm>
            <a:off x="1529487" y="2926280"/>
            <a:ext cx="52098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6986665" y="2926280"/>
            <a:ext cx="52098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61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9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109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2604"/>
            <a:ext cx="8229600" cy="706090"/>
          </a:xfrm>
        </p:spPr>
        <p:txBody>
          <a:bodyPr/>
          <a:lstStyle/>
          <a:p>
            <a:r>
              <a:rPr lang="pt-PT" dirty="0" err="1" smtClean="0"/>
              <a:t>Frequency-dependent</a:t>
            </a:r>
            <a:r>
              <a:rPr lang="pt-PT" dirty="0" smtClean="0"/>
              <a:t> </a:t>
            </a:r>
            <a:r>
              <a:rPr lang="pt-PT" dirty="0" err="1" smtClean="0"/>
              <a:t>delay</a:t>
            </a:r>
            <a:endParaRPr lang="pt-P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01559"/>
            <a:ext cx="5495614" cy="2935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54545" y="4867510"/>
            <a:ext cx="856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Input</a:t>
            </a:r>
          </a:p>
          <a:p>
            <a:endParaRPr lang="pt-PT" dirty="0" smtClean="0"/>
          </a:p>
          <a:p>
            <a:endParaRPr lang="pt-PT" dirty="0" smtClean="0"/>
          </a:p>
          <a:p>
            <a:r>
              <a:rPr lang="pt-PT" dirty="0" smtClean="0"/>
              <a:t>Output</a:t>
            </a:r>
          </a:p>
        </p:txBody>
      </p:sp>
      <p:pic>
        <p:nvPicPr>
          <p:cNvPr id="5" name="zm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34465" y="4756795"/>
            <a:ext cx="609600" cy="609600"/>
          </a:xfrm>
          <a:prstGeom prst="rect">
            <a:avLst/>
          </a:prstGeom>
        </p:spPr>
      </p:pic>
      <p:pic>
        <p:nvPicPr>
          <p:cNvPr id="6" name="zmz2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34465" y="55783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8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5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214902"/>
            <a:ext cx="7886700" cy="71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  Original</a:t>
            </a:r>
            <a:r>
              <a:rPr lang="en-US" dirty="0"/>
              <a:t>	</a:t>
            </a:r>
            <a:r>
              <a:rPr lang="en-US" dirty="0" smtClean="0"/>
              <a:t>	         Blurred		    Sharpened</a:t>
            </a:r>
            <a:endParaRPr lang="en-US" dirty="0"/>
          </a:p>
        </p:txBody>
      </p:sp>
      <p:pic>
        <p:nvPicPr>
          <p:cNvPr id="4" name="Picture 2" descr="D:\Users\lba\Dropbox\0 SS\Demos\Images\Pepp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01" y="1861350"/>
            <a:ext cx="2113111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Users\lba\Dropbox\0 SS\Demos\Images\PeppersBl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98" y="1861350"/>
            <a:ext cx="2115546" cy="317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3996" y="1862874"/>
            <a:ext cx="2115546" cy="3170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34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741" y="714817"/>
            <a:ext cx="7886700" cy="1325563"/>
          </a:xfrm>
        </p:spPr>
        <p:txBody>
          <a:bodyPr/>
          <a:lstStyle/>
          <a:p>
            <a:r>
              <a:rPr lang="en-US" dirty="0" smtClean="0"/>
              <a:t>A more elaborate example</a:t>
            </a:r>
            <a:br>
              <a:rPr lang="en-US" dirty="0" smtClean="0"/>
            </a:br>
            <a:r>
              <a:rPr lang="en-US" dirty="0" smtClean="0"/>
              <a:t>Blind </a:t>
            </a:r>
            <a:r>
              <a:rPr lang="en-US" dirty="0" err="1" smtClean="0"/>
              <a:t>deblurring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3"/>
          <a:stretch/>
        </p:blipFill>
        <p:spPr>
          <a:xfrm>
            <a:off x="850244" y="2710475"/>
            <a:ext cx="7487695" cy="2665089"/>
          </a:xfrm>
        </p:spPr>
      </p:pic>
      <p:sp>
        <p:nvSpPr>
          <p:cNvPr id="5" name="TextBox 4"/>
          <p:cNvSpPr txBox="1"/>
          <p:nvPr/>
        </p:nvSpPr>
        <p:spPr>
          <a:xfrm>
            <a:off x="1644072" y="5477164"/>
            <a:ext cx="5673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Original image			               </a:t>
            </a:r>
            <a:r>
              <a:rPr lang="en-US" dirty="0" err="1" smtClean="0"/>
              <a:t>Deblurred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19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25261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Digital signal processing is called a “ghost” technology.</a:t>
            </a:r>
            <a:br>
              <a:rPr lang="en-US" dirty="0" smtClean="0"/>
            </a:br>
            <a:r>
              <a:rPr lang="en-US" dirty="0" smtClean="0"/>
              <a:t>It is everywhere, but you don’t see it:</a:t>
            </a:r>
          </a:p>
          <a:p>
            <a:pPr lvl="1"/>
            <a:r>
              <a:rPr lang="en-US" dirty="0" smtClean="0"/>
              <a:t>In your phone, TV, hi-fi, camera, car…</a:t>
            </a:r>
          </a:p>
          <a:p>
            <a:pPr lvl="1"/>
            <a:r>
              <a:rPr lang="en-US" dirty="0" smtClean="0"/>
              <a:t>In boats and planes</a:t>
            </a:r>
          </a:p>
          <a:p>
            <a:pPr lvl="1"/>
            <a:r>
              <a:rPr lang="en-US" dirty="0" smtClean="0"/>
              <a:t>All over the telecommunications networks</a:t>
            </a:r>
          </a:p>
          <a:p>
            <a:pPr lvl="1"/>
            <a:r>
              <a:rPr lang="en-US" dirty="0" smtClean="0"/>
              <a:t>In medical diagnosis equipment (CAT, PET, MR, sonography,…)</a:t>
            </a:r>
          </a:p>
          <a:p>
            <a:pPr lvl="1"/>
            <a:r>
              <a:rPr lang="en-US" dirty="0" smtClean="0"/>
              <a:t>In audio, video and cinema studios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27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40617"/>
            <a:ext cx="7886700" cy="151909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Checking your background</a:t>
            </a:r>
            <a:br>
              <a:rPr lang="en-US" sz="3600" dirty="0" smtClean="0"/>
            </a:br>
            <a:r>
              <a:rPr lang="en-US" sz="3600" dirty="0" smtClean="0"/>
              <a:t>Do you know…?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96681"/>
            <a:ext cx="7886700" cy="2746375"/>
          </a:xfrm>
        </p:spPr>
        <p:txBody>
          <a:bodyPr/>
          <a:lstStyle/>
          <a:p>
            <a:r>
              <a:rPr lang="en-US" sz="2400" dirty="0" smtClean="0"/>
              <a:t>Discrete-time signal</a:t>
            </a:r>
          </a:p>
          <a:p>
            <a:r>
              <a:rPr lang="en-US" sz="2400" dirty="0" smtClean="0"/>
              <a:t>Discrete-time </a:t>
            </a:r>
            <a:r>
              <a:rPr lang="en-US" sz="2400" dirty="0"/>
              <a:t>system</a:t>
            </a:r>
          </a:p>
          <a:p>
            <a:pPr lvl="1"/>
            <a:r>
              <a:rPr lang="en-US" sz="2000" dirty="0"/>
              <a:t>Properties</a:t>
            </a:r>
            <a:r>
              <a:rPr lang="en-US" sz="2000" dirty="0" smtClean="0"/>
              <a:t>: linearity</a:t>
            </a:r>
            <a:r>
              <a:rPr lang="en-US" sz="2000" dirty="0"/>
              <a:t>, </a:t>
            </a:r>
            <a:r>
              <a:rPr lang="en-US" sz="2000" dirty="0" smtClean="0"/>
              <a:t>time-invariance, causality</a:t>
            </a:r>
            <a:r>
              <a:rPr lang="en-US" sz="2000" dirty="0"/>
              <a:t>, </a:t>
            </a:r>
            <a:r>
              <a:rPr lang="en-US" sz="2000" dirty="0" smtClean="0"/>
              <a:t>stability</a:t>
            </a:r>
          </a:p>
          <a:p>
            <a:r>
              <a:rPr lang="en-US" sz="2400" dirty="0" smtClean="0"/>
              <a:t>Linear time-invariant system; convolution</a:t>
            </a:r>
          </a:p>
          <a:p>
            <a:r>
              <a:rPr lang="en-US" sz="2400" dirty="0" smtClean="0"/>
              <a:t>Discrete-time Fourier transform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460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Syllabus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852" y="1801091"/>
            <a:ext cx="7536295" cy="4329690"/>
          </a:xfrm>
        </p:spPr>
        <p:txBody>
          <a:bodyPr/>
          <a:lstStyle/>
          <a:p>
            <a:r>
              <a:rPr lang="en-US" sz="2400" dirty="0" smtClean="0"/>
              <a:t>Discrete-time </a:t>
            </a:r>
            <a:r>
              <a:rPr lang="en-US" sz="2400" dirty="0"/>
              <a:t>signals and </a:t>
            </a:r>
            <a:r>
              <a:rPr lang="en-US" sz="2400" dirty="0" smtClean="0"/>
              <a:t>systems – basic concepts.</a:t>
            </a:r>
            <a:endParaRPr lang="en-US" sz="2400" dirty="0"/>
          </a:p>
          <a:p>
            <a:r>
              <a:rPr lang="en-US" sz="2400" dirty="0"/>
              <a:t>The discrete-time Fourier </a:t>
            </a:r>
            <a:r>
              <a:rPr lang="en-US" sz="2400" dirty="0" smtClean="0"/>
              <a:t>transform (DTFT).</a:t>
            </a:r>
            <a:endParaRPr lang="en-US" sz="2400" dirty="0"/>
          </a:p>
          <a:p>
            <a:r>
              <a:rPr lang="en-US" sz="2400" dirty="0"/>
              <a:t>The Z transform.</a:t>
            </a:r>
          </a:p>
          <a:p>
            <a:r>
              <a:rPr lang="en-US" sz="2400" dirty="0"/>
              <a:t>The discrete Fourier transform (DFT).</a:t>
            </a:r>
          </a:p>
          <a:p>
            <a:r>
              <a:rPr lang="en-US" sz="2400" dirty="0"/>
              <a:t>Digital filters.</a:t>
            </a:r>
          </a:p>
          <a:p>
            <a:r>
              <a:rPr lang="en-US" sz="2400" dirty="0" smtClean="0"/>
              <a:t>Random signals – basic concepts.</a:t>
            </a:r>
            <a:endParaRPr lang="en-US" sz="2400" dirty="0"/>
          </a:p>
          <a:p>
            <a:r>
              <a:rPr lang="en-US" sz="2400" dirty="0"/>
              <a:t>Classic parameter estimation.</a:t>
            </a:r>
          </a:p>
          <a:p>
            <a:r>
              <a:rPr lang="en-US" sz="2400" dirty="0"/>
              <a:t>Bayesian parameter estimation.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4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135" y="1825625"/>
            <a:ext cx="7711215" cy="2644775"/>
          </a:xfrm>
        </p:spPr>
        <p:txBody>
          <a:bodyPr>
            <a:normAutofit/>
          </a:bodyPr>
          <a:lstStyle/>
          <a:p>
            <a:r>
              <a:rPr lang="en-US" dirty="0" smtClean="0"/>
              <a:t>4 hours per week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Since the beginning of the semester!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Study the theory (the books, not just some notes or slides)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Solve problems by yourself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Go to the doubts sessions whenever necessary</a:t>
            </a:r>
          </a:p>
        </p:txBody>
      </p:sp>
    </p:spTree>
    <p:extLst>
      <p:ext uri="{BB962C8B-B14F-4D97-AF65-F5344CB8AC3E}">
        <p14:creationId xmlns:p14="http://schemas.microsoft.com/office/powerpoint/2010/main" val="163175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0327" y="1376217"/>
            <a:ext cx="5523346" cy="423949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9600" dirty="0" smtClean="0"/>
              <a:t>Faculty</a:t>
            </a:r>
          </a:p>
          <a:p>
            <a:pPr marL="457200" lvl="1" indent="0">
              <a:buNone/>
            </a:pPr>
            <a:r>
              <a:rPr lang="en-US" sz="8000" dirty="0" smtClean="0"/>
              <a:t>Luís Borges de Almeida – lectures.</a:t>
            </a:r>
          </a:p>
          <a:p>
            <a:pPr marL="457200" lvl="1" indent="0">
              <a:buNone/>
            </a:pPr>
            <a:r>
              <a:rPr lang="en-US" sz="8000" dirty="0" smtClean="0"/>
              <a:t>Margarida Silveira – problems, labs.</a:t>
            </a:r>
          </a:p>
          <a:p>
            <a:pPr marL="457200" lvl="1" indent="0">
              <a:buNone/>
            </a:pPr>
            <a:r>
              <a:rPr lang="en-US" sz="8000" dirty="0" smtClean="0"/>
              <a:t>Nuno Monteiro (TA) – problems, labs.</a:t>
            </a:r>
            <a:endParaRPr lang="en-US" sz="4400" dirty="0" smtClean="0"/>
          </a:p>
          <a:p>
            <a:pPr lvl="1"/>
            <a:endParaRPr lang="en-US" sz="4000" dirty="0"/>
          </a:p>
          <a:p>
            <a:pPr marL="0" indent="0">
              <a:buNone/>
            </a:pPr>
            <a:r>
              <a:rPr lang="en-US" sz="9600" dirty="0" smtClean="0"/>
              <a:t>Web page</a:t>
            </a:r>
          </a:p>
          <a:p>
            <a:pPr marL="457200" lvl="1" indent="0" algn="ctr">
              <a:buNone/>
            </a:pPr>
            <a:r>
              <a:rPr lang="en-US" sz="8000" dirty="0" smtClean="0">
                <a:solidFill>
                  <a:srgbClr val="0033CC"/>
                </a:solidFill>
                <a:hlinkClick r:id="rId2"/>
              </a:rPr>
              <a:t>www.lx.it.pt/~lbalmeida/pds</a:t>
            </a:r>
            <a:endParaRPr lang="en-US" sz="8000" dirty="0">
              <a:solidFill>
                <a:srgbClr val="0033CC"/>
              </a:solidFill>
            </a:endParaRPr>
          </a:p>
          <a:p>
            <a:pPr lvl="1"/>
            <a:endParaRPr lang="en-US" sz="4000" dirty="0" smtClean="0"/>
          </a:p>
          <a:p>
            <a:pPr marL="0" indent="0">
              <a:buNone/>
            </a:pPr>
            <a:r>
              <a:rPr lang="en-US" sz="9600" dirty="0" smtClean="0"/>
              <a:t>Bibliography</a:t>
            </a:r>
          </a:p>
          <a:p>
            <a:pPr marL="457200" lvl="1" indent="0">
              <a:buNone/>
            </a:pPr>
            <a:r>
              <a:rPr lang="en-US" sz="8000" dirty="0" smtClean="0"/>
              <a:t>See the web page.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45267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Two tests or exam (70%,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 smtClean="0"/>
                  <a:t> 10)</a:t>
                </a:r>
              </a:p>
              <a:p>
                <a:pPr lvl="1">
                  <a:spcBef>
                    <a:spcPts val="1800"/>
                  </a:spcBef>
                </a:pPr>
                <a:r>
                  <a:rPr lang="en-US" dirty="0" smtClean="0"/>
                  <a:t>No minimum in the individual tests</a:t>
                </a:r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Six lab assignments (30%,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/>
                  <a:t> 10</a:t>
                </a:r>
                <a:r>
                  <a:rPr lang="en-US" dirty="0" smtClean="0"/>
                  <a:t>)</a:t>
                </a:r>
              </a:p>
              <a:p>
                <a:pPr lvl="1">
                  <a:spcBef>
                    <a:spcPts val="1800"/>
                  </a:spcBef>
                </a:pPr>
                <a:r>
                  <a:rPr lang="en-US" dirty="0" smtClean="0"/>
                  <a:t>Reports: maximum of two A4 pages</a:t>
                </a:r>
              </a:p>
              <a:p>
                <a:pPr lvl="1">
                  <a:spcBef>
                    <a:spcPts val="1800"/>
                  </a:spcBef>
                </a:pPr>
                <a:r>
                  <a:rPr lang="en-US" dirty="0" smtClean="0"/>
                  <a:t>Reports are to be handed in at the end of the corresponding lab classes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0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201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351338"/>
          </a:xfrm>
        </p:spPr>
        <p:txBody>
          <a:bodyPr>
            <a:normAutofit/>
          </a:bodyPr>
          <a:lstStyle/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r>
              <a:rPr lang="en-US" sz="2000" dirty="0" smtClean="0"/>
              <a:t>Labs/problems classes from the </a:t>
            </a:r>
            <a:r>
              <a:rPr lang="en-US" sz="2000" i="1" dirty="0" smtClean="0"/>
              <a:t>fenix</a:t>
            </a:r>
            <a:r>
              <a:rPr lang="en-US" sz="2000" dirty="0" smtClean="0"/>
              <a:t> system are used interchangeably. The first two weeks </a:t>
            </a:r>
            <a:r>
              <a:rPr lang="en-US" sz="2000" dirty="0"/>
              <a:t>will be for problems</a:t>
            </a:r>
            <a:r>
              <a:rPr lang="en-US" sz="2000" dirty="0" smtClean="0"/>
              <a:t>.</a:t>
            </a:r>
          </a:p>
          <a:p>
            <a:pPr lvl="0"/>
            <a:r>
              <a:rPr lang="en-US" sz="2000" dirty="0" smtClean="0"/>
              <a:t>The classes of Mondays at 14:00 will not operate (probably</a:t>
            </a:r>
            <a:r>
              <a:rPr lang="en-US" sz="2000" dirty="0" smtClean="0"/>
              <a:t>).</a:t>
            </a:r>
          </a:p>
          <a:p>
            <a:pPr lvl="0"/>
            <a:r>
              <a:rPr lang="en-US" sz="2000" dirty="0" smtClean="0"/>
              <a:t>There are problems classes in the first week of </a:t>
            </a:r>
            <a:r>
              <a:rPr lang="en-US" sz="2000" smtClean="0"/>
              <a:t>the semester!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Labs and problems classes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97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05268"/>
            <a:ext cx="7886700" cy="1325563"/>
          </a:xfrm>
        </p:spPr>
        <p:txBody>
          <a:bodyPr/>
          <a:lstStyle/>
          <a:p>
            <a:r>
              <a:rPr lang="en-US" dirty="0" smtClean="0"/>
              <a:t>Registration for the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543" y="2106326"/>
            <a:ext cx="7286914" cy="4351338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The registration is done through the </a:t>
            </a:r>
            <a:r>
              <a:rPr lang="en-US" i="1" dirty="0"/>
              <a:t>fenix</a:t>
            </a:r>
            <a:r>
              <a:rPr lang="en-US" dirty="0"/>
              <a:t> </a:t>
            </a:r>
            <a:r>
              <a:rPr lang="en-US" dirty="0" smtClean="0"/>
              <a:t>system.</a:t>
            </a:r>
            <a:br>
              <a:rPr lang="en-US" dirty="0" smtClean="0"/>
            </a:br>
            <a:r>
              <a:rPr lang="en-US" dirty="0" smtClean="0"/>
              <a:t>See </a:t>
            </a:r>
            <a:r>
              <a:rPr lang="en-US" dirty="0"/>
              <a:t>instructions in the web page.</a:t>
            </a:r>
          </a:p>
          <a:p>
            <a:pPr lvl="0"/>
            <a:r>
              <a:rPr lang="en-US" dirty="0"/>
              <a:t>Groups of two students.</a:t>
            </a:r>
          </a:p>
          <a:p>
            <a:pPr lvl="0"/>
            <a:r>
              <a:rPr lang="en-US" dirty="0"/>
              <a:t>Starts on Thursday at </a:t>
            </a:r>
            <a:r>
              <a:rPr lang="en-US" dirty="0" smtClean="0"/>
              <a:t>15:00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At that time, the lab (room 5.13, 5.</a:t>
            </a:r>
            <a:r>
              <a:rPr lang="en-US" baseline="30000" dirty="0"/>
              <a:t>th</a:t>
            </a:r>
            <a:r>
              <a:rPr lang="en-US" dirty="0"/>
              <a:t> floor) will be open.</a:t>
            </a:r>
            <a:br>
              <a:rPr lang="en-US" dirty="0"/>
            </a:br>
            <a:r>
              <a:rPr lang="en-US" dirty="0"/>
              <a:t>Prof. Margarida Silveira will be present</a:t>
            </a:r>
            <a:r>
              <a:rPr lang="en-US" dirty="0" smtClean="0"/>
              <a:t>.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59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</TotalTime>
  <Words>282</Words>
  <Application>Microsoft Office PowerPoint</Application>
  <PresentationFormat>On-screen Show (4:3)</PresentationFormat>
  <Paragraphs>80</Paragraphs>
  <Slides>13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Signals</vt:lpstr>
      <vt:lpstr>Systems</vt:lpstr>
      <vt:lpstr>Frequency-dependent delay</vt:lpstr>
      <vt:lpstr>Image processing</vt:lpstr>
      <vt:lpstr>A more elaborate example Blind deblurring</vt:lpstr>
      <vt:lpstr>PowerPoint Presentation</vt:lpstr>
      <vt:lpstr>Checking your background Do you know…?</vt:lpstr>
      <vt:lpstr>Syllabus</vt:lpstr>
      <vt:lpstr>Study</vt:lpstr>
      <vt:lpstr>PowerPoint Presentation</vt:lpstr>
      <vt:lpstr>Grading</vt:lpstr>
      <vt:lpstr>Labs and problems classes</vt:lpstr>
      <vt:lpstr>Registration for the lab</vt:lpstr>
    </vt:vector>
  </TitlesOfParts>
  <Company>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lba</dc:creator>
  <cp:lastModifiedBy>lba</cp:lastModifiedBy>
  <cp:revision>37</cp:revision>
  <dcterms:created xsi:type="dcterms:W3CDTF">2016-02-14T16:09:24Z</dcterms:created>
  <dcterms:modified xsi:type="dcterms:W3CDTF">2016-02-16T15:29:16Z</dcterms:modified>
</cp:coreProperties>
</file>